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46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87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13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729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850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28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016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919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99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6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9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93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75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19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45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6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81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D7BF4-C6FB-4584-A744-6930E1155AD6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1F53D-15A4-49DC-A49C-DA89BD07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86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39.xml"/><Relationship Id="rId3" Type="http://schemas.openxmlformats.org/officeDocument/2006/relationships/slide" Target="slide26.xml"/><Relationship Id="rId7" Type="http://schemas.openxmlformats.org/officeDocument/2006/relationships/slide" Target="slide32.xml"/><Relationship Id="rId12" Type="http://schemas.openxmlformats.org/officeDocument/2006/relationships/slide" Target="slide38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1.xml"/><Relationship Id="rId11" Type="http://schemas.openxmlformats.org/officeDocument/2006/relationships/slide" Target="slide37.xml"/><Relationship Id="rId5" Type="http://schemas.openxmlformats.org/officeDocument/2006/relationships/slide" Target="slide29.xml"/><Relationship Id="rId10" Type="http://schemas.openxmlformats.org/officeDocument/2006/relationships/slide" Target="slide35.xml"/><Relationship Id="rId4" Type="http://schemas.openxmlformats.org/officeDocument/2006/relationships/slide" Target="slide28.xml"/><Relationship Id="rId9" Type="http://schemas.openxmlformats.org/officeDocument/2006/relationships/slide" Target="slide3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2" y="999460"/>
            <a:ext cx="10505129" cy="296122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sz="5300" dirty="0" smtClean="0">
                <a:latin typeface="Arial Black" panose="020B0A04020102020204" pitchFamily="34" charset="0"/>
              </a:rPr>
              <a:t>Своя игра по теме</a:t>
            </a:r>
            <a:r>
              <a:rPr lang="ru-RU" sz="8000" dirty="0" smtClean="0">
                <a:latin typeface="Arial Black" panose="020B0A04020102020204" pitchFamily="34" charset="0"/>
              </a:rPr>
              <a:t> Объемные фигуры </a:t>
            </a:r>
            <a:endParaRPr lang="ru-RU" sz="8000" dirty="0"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11511678" cy="1704017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/>
              <a:t>Выполнила преподаватель математики </a:t>
            </a:r>
          </a:p>
          <a:p>
            <a:r>
              <a:rPr lang="ru-RU" sz="4000" dirty="0" smtClean="0"/>
              <a:t>Горчакова Марина Викторовна</a:t>
            </a:r>
          </a:p>
          <a:p>
            <a:r>
              <a:rPr lang="ru-RU" sz="4000" dirty="0" smtClean="0"/>
              <a:t>ГБПОУ ДТБТ</a:t>
            </a:r>
          </a:p>
          <a:p>
            <a:r>
              <a:rPr lang="ru-RU" sz="4000" dirty="0" smtClean="0"/>
              <a:t>Г. Дзержинск</a:t>
            </a:r>
            <a:r>
              <a:rPr lang="ru-RU" sz="4000" smtClean="0"/>
              <a:t>, </a:t>
            </a:r>
            <a:r>
              <a:rPr lang="ru-RU" sz="4000" smtClean="0"/>
              <a:t>2020 </a:t>
            </a:r>
            <a:r>
              <a:rPr lang="ru-RU" sz="4000" dirty="0" smtClean="0"/>
              <a:t>г.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058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392" y="2561245"/>
            <a:ext cx="9613859" cy="1080940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Перпендикуляр </a:t>
            </a:r>
            <a:r>
              <a:rPr lang="ru-RU" sz="7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боковой грани  правильной пирамиды, опущенный из вершины пирамиды к стороне основания.</a:t>
            </a:r>
            <a:endParaRPr lang="ru-RU" sz="7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810958" y="629447"/>
            <a:ext cx="3790078" cy="1395362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Апофема </a:t>
            </a:r>
            <a:endParaRPr lang="ru-RU" sz="6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9251" y="5443129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0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2688353"/>
            <a:ext cx="9613861" cy="1080938"/>
          </a:xfrm>
        </p:spPr>
        <p:txBody>
          <a:bodyPr>
            <a:noAutofit/>
          </a:bodyPr>
          <a:lstStyle/>
          <a:p>
            <a:r>
              <a:rPr lang="ru-RU" sz="7200" dirty="0"/>
              <a:t>Четырехгранная пирамида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9641" y="5339220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0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2284317"/>
            <a:ext cx="10186153" cy="3712446"/>
          </a:xfrm>
        </p:spPr>
        <p:txBody>
          <a:bodyPr>
            <a:noAutofit/>
          </a:bodyPr>
          <a:lstStyle/>
          <a:p>
            <a:r>
              <a:rPr lang="ru-RU" sz="7200" dirty="0" smtClean="0"/>
              <a:t>Конус, </a:t>
            </a:r>
            <a:r>
              <a:rPr lang="ru-RU" sz="7200" dirty="0"/>
              <a:t>в основании которого лежит круг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8468" y="5475510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3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1" y="2254774"/>
            <a:ext cx="5986373" cy="3643879"/>
          </a:xfrm>
          <a:prstGeom prst="rect">
            <a:avLst/>
          </a:prstGeom>
        </p:spPr>
      </p:pic>
      <p:pic>
        <p:nvPicPr>
          <p:cNvPr id="9" name="Рисунок 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0032" y="5214529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994767" cy="5541246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Прямая</a:t>
            </a:r>
            <a:r>
              <a:rPr lang="ru-RU" sz="7200" dirty="0"/>
              <a:t>, проходящая через вершину конуса и центр основания конуса.</a:t>
            </a:r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0032" y="5251968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995" y="2603293"/>
            <a:ext cx="9613861" cy="401015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Совокупность </a:t>
            </a:r>
            <a:r>
              <a:rPr lang="ru-RU" sz="7200" dirty="0"/>
              <a:t>всех образующих конуса.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0814" y="5570945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2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465" y="2220520"/>
            <a:ext cx="11023226" cy="4414195"/>
          </a:xfrm>
        </p:spPr>
        <p:txBody>
          <a:bodyPr>
            <a:normAutofit/>
          </a:bodyPr>
          <a:lstStyle/>
          <a:p>
            <a:r>
              <a:rPr lang="ru-RU" sz="7200" dirty="0"/>
              <a:t>Сколько  боковых граней имеет шестиугольная призма?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1432" y="5380783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610" y="2560763"/>
            <a:ext cx="10994227" cy="4052688"/>
          </a:xfrm>
        </p:spPr>
        <p:txBody>
          <a:bodyPr>
            <a:normAutofit/>
          </a:bodyPr>
          <a:lstStyle/>
          <a:p>
            <a:r>
              <a:rPr lang="ru-RU" sz="7200" dirty="0"/>
              <a:t>Боковые грани призмы 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5341" y="5214529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5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5902753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Прямая </a:t>
            </a:r>
            <a:r>
              <a:rPr lang="ru-RU" sz="7200" dirty="0"/>
              <a:t>призма, в которой основания являются правильными многоугольниками.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2768" y="5349610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0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405" y="2411907"/>
            <a:ext cx="9613861" cy="3712446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Общая </a:t>
            </a:r>
            <a:r>
              <a:rPr lang="ru-RU" sz="7200" dirty="0"/>
              <a:t>сторона двух боковых граней.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1986" y="5276874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3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080" y="3028596"/>
            <a:ext cx="11653446" cy="10809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игры:</a:t>
            </a:r>
            <a:br>
              <a:rPr lang="ru-RU" dirty="0" smtClean="0"/>
            </a:br>
            <a:r>
              <a:rPr lang="ru-RU" dirty="0" smtClean="0"/>
              <a:t>1.Обобщить </a:t>
            </a:r>
            <a:r>
              <a:rPr lang="ru-RU" dirty="0"/>
              <a:t>и систематизировать знания по математике за  1 курс.</a:t>
            </a:r>
            <a:br>
              <a:rPr lang="ru-RU" dirty="0"/>
            </a:br>
            <a:r>
              <a:rPr lang="ru-RU" dirty="0"/>
              <a:t>2.Развить коммуникативные возможности учащихся в процессе подготовке к    внеклассному мероприятию по предмету.</a:t>
            </a:r>
            <a:br>
              <a:rPr lang="ru-RU" dirty="0"/>
            </a:br>
            <a:r>
              <a:rPr lang="ru-RU" dirty="0"/>
              <a:t>3.Формирование познавательного интереса к математике.</a:t>
            </a:r>
            <a:br>
              <a:rPr lang="ru-RU" dirty="0"/>
            </a:br>
            <a:r>
              <a:rPr lang="ru-RU" dirty="0"/>
              <a:t>4.Развитие логического мышления учащихся.</a:t>
            </a:r>
            <a:br>
              <a:rPr lang="ru-RU" dirty="0"/>
            </a:br>
            <a:r>
              <a:rPr lang="ru-RU" dirty="0"/>
              <a:t>5.Привитие интереса к математике.</a:t>
            </a:r>
          </a:p>
        </p:txBody>
      </p:sp>
    </p:spTree>
    <p:extLst>
      <p:ext uri="{BB962C8B-B14F-4D97-AF65-F5344CB8AC3E}">
        <p14:creationId xmlns:p14="http://schemas.microsoft.com/office/powerpoint/2010/main" val="217498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51" y="2539498"/>
            <a:ext cx="9613861" cy="1080938"/>
          </a:xfrm>
        </p:spPr>
        <p:txBody>
          <a:bodyPr>
            <a:noAutofit/>
          </a:bodyPr>
          <a:lstStyle/>
          <a:p>
            <a:r>
              <a:rPr lang="ru-RU" sz="7200" dirty="0"/>
              <a:t>Правильный шестигранник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0032" y="5474301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3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363" y="3338621"/>
            <a:ext cx="9783819" cy="2041452"/>
          </a:xfrm>
        </p:spPr>
        <p:txBody>
          <a:bodyPr>
            <a:noAutofit/>
          </a:bodyPr>
          <a:lstStyle/>
          <a:p>
            <a:r>
              <a:rPr lang="ru-RU" sz="7200" dirty="0"/>
              <a:t>Правильный восьмигранник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4168" y="5341649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2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77" y="2837208"/>
            <a:ext cx="9613861" cy="4286605"/>
          </a:xfrm>
        </p:spPr>
        <p:txBody>
          <a:bodyPr>
            <a:normAutofit/>
          </a:bodyPr>
          <a:lstStyle/>
          <a:p>
            <a:r>
              <a:rPr lang="ru-RU" sz="7200" dirty="0"/>
              <a:t>Правильный двенадцатигранник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4332" y="5308047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5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84" y="3028596"/>
            <a:ext cx="9613861" cy="1080938"/>
          </a:xfrm>
        </p:spPr>
        <p:txBody>
          <a:bodyPr>
            <a:noAutofit/>
          </a:bodyPr>
          <a:lstStyle/>
          <a:p>
            <a:r>
              <a:rPr lang="ru-RU" sz="7200" dirty="0"/>
              <a:t>Правильный двадцатигранник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1987" y="5256092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889624"/>
              </p:ext>
            </p:extLst>
          </p:nvPr>
        </p:nvGraphicFramePr>
        <p:xfrm>
          <a:off x="405243" y="283247"/>
          <a:ext cx="11483164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2"/>
                <a:gridCol w="2462645"/>
                <a:gridCol w="2119746"/>
                <a:gridCol w="1871571"/>
              </a:tblGrid>
              <a:tr h="1345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Тригонометрия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>
                          <a:hlinkClick r:id="rId2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>
                          <a:hlinkClick r:id="rId3" action="ppaction://hlinksldjump"/>
                        </a:rPr>
                        <a:t>25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>
                          <a:hlinkClick r:id="rId4" action="ppaction://hlinksldjump"/>
                        </a:rPr>
                        <a:t>30</a:t>
                      </a:r>
                      <a:endParaRPr lang="ru-RU" sz="4800" dirty="0"/>
                    </a:p>
                  </a:txBody>
                  <a:tcPr/>
                </a:tc>
              </a:tr>
              <a:tr h="1345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Алгебра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>
                          <a:hlinkClick r:id="rId5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>
                          <a:hlinkClick r:id="rId6" action="ppaction://hlinksldjump"/>
                        </a:rPr>
                        <a:t>25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>
                          <a:hlinkClick r:id="rId7" action="ppaction://hlinksldjump"/>
                        </a:rPr>
                        <a:t>30</a:t>
                      </a:r>
                      <a:endParaRPr lang="ru-RU" sz="4800" dirty="0"/>
                    </a:p>
                  </a:txBody>
                  <a:tcPr/>
                </a:tc>
              </a:tr>
              <a:tr h="1345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Начала анализа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>
                          <a:hlinkClick r:id="rId8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>
                          <a:hlinkClick r:id="rId9" action="ppaction://hlinksldjump"/>
                        </a:rPr>
                        <a:t>25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>
                          <a:hlinkClick r:id="rId10" action="ppaction://hlinksldjump"/>
                        </a:rPr>
                        <a:t>30</a:t>
                      </a:r>
                      <a:endParaRPr lang="ru-RU" sz="4800" dirty="0"/>
                    </a:p>
                  </a:txBody>
                  <a:tcPr/>
                </a:tc>
              </a:tr>
              <a:tr h="1345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Комбинаторика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>
                          <a:hlinkClick r:id="rId11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>
                          <a:hlinkClick r:id="rId12" action="ppaction://hlinksldjump"/>
                        </a:rPr>
                        <a:t>25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>
                          <a:hlinkClick r:id="rId13" action="ppaction://hlinksldjump"/>
                        </a:rPr>
                        <a:t>30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4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995" y="2390642"/>
            <a:ext cx="10675252" cy="1080938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>Отношение противолежащего </a:t>
            </a:r>
            <a:r>
              <a:rPr lang="ru-RU" sz="7200" dirty="0"/>
              <a:t>катета к прилежащему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992" y="5523356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>
                <a:hlinkClick r:id="rId2" action="ppaction://hlinksldjump"/>
              </a:rPr>
              <a:t>Вопрос - аукцион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4558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8502" y="2032895"/>
            <a:ext cx="4137659" cy="4773420"/>
          </a:xfrm>
          <a:prstGeom prst="rect">
            <a:avLst/>
          </a:prstGeom>
        </p:spPr>
      </p:pic>
      <p:pic>
        <p:nvPicPr>
          <p:cNvPr id="4" name="Рисунок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4182" y="5717804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5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0684" y="3581489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sz="9600" dirty="0"/>
              <a:t>Sin</a:t>
            </a:r>
            <a:r>
              <a:rPr lang="en-US" sz="9600" baseline="30000" dirty="0"/>
              <a:t>2</a:t>
            </a:r>
            <a:r>
              <a:rPr lang="en-US" sz="9600" i="1" dirty="0"/>
              <a:t>a</a:t>
            </a:r>
            <a:r>
              <a:rPr lang="en-US" sz="9600" dirty="0"/>
              <a:t> + cos</a:t>
            </a:r>
            <a:r>
              <a:rPr lang="en-US" sz="9600" baseline="30000" dirty="0"/>
              <a:t>2</a:t>
            </a:r>
            <a:r>
              <a:rPr lang="en-US" sz="9600" dirty="0"/>
              <a:t> </a:t>
            </a:r>
            <a:r>
              <a:rPr lang="en-US" sz="9600" i="1" dirty="0"/>
              <a:t>a </a:t>
            </a:r>
            <a:r>
              <a:rPr lang="en-US" sz="9600" dirty="0"/>
              <a:t>= 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3173" y="5310706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>
                <a:hlinkClick r:id="rId2" action="ppaction://hlinksldjump"/>
              </a:rPr>
              <a:t>Кот в мешке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1607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204231"/>
              </p:ext>
            </p:extLst>
          </p:nvPr>
        </p:nvGraphicFramePr>
        <p:xfrm>
          <a:off x="238991" y="353290"/>
          <a:ext cx="11658599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854"/>
                <a:gridCol w="1984664"/>
                <a:gridCol w="2078182"/>
                <a:gridCol w="2109354"/>
                <a:gridCol w="1662545"/>
              </a:tblGrid>
              <a:tr h="109782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Цилиндр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2" action="ppaction://hlinksldjump"/>
                        </a:rPr>
                        <a:t>10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3" action="ppaction://hlinksldjump"/>
                        </a:rPr>
                        <a:t>20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4" action="ppaction://hlinksldjump"/>
                        </a:rPr>
                        <a:t>30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5" action="ppaction://hlinksldjump"/>
                        </a:rPr>
                        <a:t>40</a:t>
                      </a:r>
                      <a:endParaRPr lang="ru-RU" sz="4000" dirty="0"/>
                    </a:p>
                  </a:txBody>
                  <a:tcPr/>
                </a:tc>
              </a:tr>
              <a:tr h="109782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Пирамида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6" action="ppaction://hlinksldjump"/>
                        </a:rPr>
                        <a:t>10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7" action="ppaction://hlinksldjump"/>
                        </a:rPr>
                        <a:t>20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8" action="ppaction://hlinksldjump"/>
                        </a:rPr>
                        <a:t>30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9" action="ppaction://hlinksldjump"/>
                        </a:rPr>
                        <a:t>40</a:t>
                      </a:r>
                      <a:endParaRPr lang="ru-RU" sz="4000" dirty="0"/>
                    </a:p>
                  </a:txBody>
                  <a:tcPr/>
                </a:tc>
              </a:tr>
              <a:tr h="109782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Конус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0" action="ppaction://hlinksldjump"/>
                        </a:rPr>
                        <a:t>10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1" action="ppaction://hlinksldjump"/>
                        </a:rPr>
                        <a:t>20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2" action="ppaction://hlinksldjump"/>
                        </a:rPr>
                        <a:t>30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3" action="ppaction://hlinksldjump"/>
                        </a:rPr>
                        <a:t>40</a:t>
                      </a:r>
                      <a:endParaRPr lang="ru-RU" sz="4000" dirty="0"/>
                    </a:p>
                  </a:txBody>
                  <a:tcPr/>
                </a:tc>
              </a:tr>
              <a:tr h="109782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Призма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4" action="ppaction://hlinksldjump"/>
                        </a:rPr>
                        <a:t>10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5" action="ppaction://hlinksldjump"/>
                        </a:rPr>
                        <a:t>20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6" action="ppaction://hlinksldjump"/>
                        </a:rPr>
                        <a:t>30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7" action="ppaction://hlinksldjump"/>
                        </a:rPr>
                        <a:t>40</a:t>
                      </a:r>
                      <a:endParaRPr lang="ru-RU" sz="4000" dirty="0"/>
                    </a:p>
                  </a:txBody>
                  <a:tcPr/>
                </a:tc>
              </a:tr>
              <a:tr h="178091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Правильные</a:t>
                      </a:r>
                      <a:r>
                        <a:rPr lang="ru-RU" sz="4000" baseline="0" dirty="0" smtClean="0"/>
                        <a:t> многогранники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18" action="ppaction://hlinksldjump"/>
                        </a:rPr>
                        <a:t>10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19" action="ppaction://hlinksldjump"/>
                        </a:rPr>
                        <a:t>20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20" action="ppaction://hlinksldjump"/>
                        </a:rPr>
                        <a:t>30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21" action="ppaction://hlinksldjump"/>
                        </a:rPr>
                        <a:t>40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>
            <a:hlinkClick r:id="rId22" action="ppaction://hlinksldjump"/>
          </p:cNvPr>
          <p:cNvSpPr/>
          <p:nvPr/>
        </p:nvSpPr>
        <p:spPr>
          <a:xfrm>
            <a:off x="10214264" y="6567055"/>
            <a:ext cx="1977736" cy="290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43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708" y="0"/>
            <a:ext cx="5762846" cy="7061516"/>
          </a:xfrm>
          <a:prstGeom prst="rect">
            <a:avLst/>
          </a:prstGeom>
        </p:spPr>
      </p:pic>
      <p:pic>
        <p:nvPicPr>
          <p:cNvPr id="4" name="Рисунок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9282" y="5629682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1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912" y="3368838"/>
            <a:ext cx="10802841" cy="1080938"/>
          </a:xfrm>
        </p:spPr>
        <p:txBody>
          <a:bodyPr>
            <a:noAutofit/>
          </a:bodyPr>
          <a:lstStyle/>
          <a:p>
            <a:pPr algn="ctr"/>
            <a:r>
              <a:rPr lang="ru-RU" sz="8000" dirty="0"/>
              <a:t>Чему равно произведение корней данного квадратного уравнения</a:t>
            </a:r>
            <a:br>
              <a:rPr lang="ru-RU" sz="8000" dirty="0"/>
            </a:br>
            <a:r>
              <a:rPr lang="ru-RU" sz="8000" dirty="0"/>
              <a:t>4х</a:t>
            </a:r>
            <a:r>
              <a:rPr lang="ru-RU" sz="8000" baseline="30000" dirty="0"/>
              <a:t>2</a:t>
            </a:r>
            <a:r>
              <a:rPr lang="ru-RU" sz="8000" dirty="0"/>
              <a:t> – 9 = 0 </a:t>
            </a:r>
            <a:br>
              <a:rPr lang="ru-RU" sz="8000" dirty="0"/>
            </a:br>
            <a:endParaRPr lang="ru-RU" sz="8000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113" y="5544622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130" y="1974706"/>
            <a:ext cx="5465133" cy="488329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График какой функции изображен на слайде?</a:t>
            </a:r>
            <a:endParaRPr lang="ru-RU" sz="4400" dirty="0"/>
          </a:p>
        </p:txBody>
      </p:sp>
      <p:pic>
        <p:nvPicPr>
          <p:cNvPr id="4" name="Рисунок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6727" y="5480826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Сколько точек максимума имеет данная функция?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929" y="2097803"/>
            <a:ext cx="7719238" cy="4760197"/>
          </a:xfrm>
          <a:prstGeom prst="rect">
            <a:avLst/>
          </a:prstGeom>
        </p:spPr>
      </p:pic>
      <p:pic>
        <p:nvPicPr>
          <p:cNvPr id="4" name="Рисунок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4182" y="5650947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0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-467833"/>
            <a:ext cx="10420070" cy="7038753"/>
          </a:xfrm>
        </p:spPr>
        <p:txBody>
          <a:bodyPr>
            <a:normAutofit/>
          </a:bodyPr>
          <a:lstStyle/>
          <a:p>
            <a:r>
              <a:rPr lang="ru-RU" i="1" dirty="0"/>
              <a:t>И</a:t>
            </a:r>
            <a:r>
              <a:rPr lang="ru-RU" i="1" dirty="0" smtClean="0"/>
              <a:t>з трех задач, выберите ту, для решения которой применяется определенный интеграл: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1. </a:t>
            </a:r>
            <a:r>
              <a:rPr lang="ru-RU" dirty="0"/>
              <a:t>Нахождение наибольшего и наименьшего значения </a:t>
            </a:r>
            <a:r>
              <a:rPr lang="ru-RU" dirty="0" smtClean="0"/>
              <a:t>функции.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smtClean="0"/>
              <a:t>Нахождение </a:t>
            </a:r>
            <a:r>
              <a:rPr lang="ru-RU" dirty="0"/>
              <a:t>площади фигуры, ограниченной графиками </a:t>
            </a:r>
            <a:r>
              <a:rPr lang="ru-RU" dirty="0" smtClean="0"/>
              <a:t>функций.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smtClean="0"/>
              <a:t>Построение </a:t>
            </a:r>
            <a:r>
              <a:rPr lang="ru-RU" dirty="0"/>
              <a:t>графиков </a:t>
            </a:r>
            <a:r>
              <a:rPr lang="ru-RU" dirty="0" smtClean="0"/>
              <a:t>функции.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7732" y="5528414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>
                <a:hlinkClick r:id="rId2" action="ppaction://hlinksldjump"/>
              </a:rPr>
              <a:t>Кот в мешке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2803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795" y="0"/>
            <a:ext cx="7061704" cy="6858000"/>
          </a:xfrm>
          <a:prstGeom prst="rect">
            <a:avLst/>
          </a:prstGeom>
        </p:spPr>
      </p:pic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10611293" y="5777062"/>
            <a:ext cx="1580707" cy="108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1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935" y="2943534"/>
            <a:ext cx="9613861" cy="1080938"/>
          </a:xfrm>
        </p:spPr>
        <p:txBody>
          <a:bodyPr>
            <a:noAutofit/>
          </a:bodyPr>
          <a:lstStyle/>
          <a:p>
            <a:r>
              <a:rPr lang="ru-RU" sz="8800" dirty="0"/>
              <a:t>Сколькими способами можно расставить три книги на полке? </a:t>
            </a:r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4439" y="5565887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912" y="2603294"/>
            <a:ext cx="9613861" cy="1080938"/>
          </a:xfrm>
        </p:spPr>
        <p:txBody>
          <a:bodyPr>
            <a:noAutofit/>
          </a:bodyPr>
          <a:lstStyle/>
          <a:p>
            <a:r>
              <a:rPr lang="ru-RU" sz="8800" dirty="0"/>
              <a:t>Сколькими способами можно выбрать 2 открытки из 4? 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318" y="5480826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646" y="3071126"/>
            <a:ext cx="9613861" cy="1080938"/>
          </a:xfrm>
        </p:spPr>
        <p:txBody>
          <a:bodyPr>
            <a:noAutofit/>
          </a:bodyPr>
          <a:lstStyle/>
          <a:p>
            <a:r>
              <a:rPr lang="ru-RU" sz="6600" dirty="0"/>
              <a:t>Сколькими способами можно составить расписание из трех уроков, используя 4 дисциплины? </a:t>
            </a: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113" y="5438296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5404" y="4997292"/>
            <a:ext cx="8144134" cy="137307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В </a:t>
            </a:r>
            <a:r>
              <a:rPr lang="ru-RU" sz="6600" dirty="0"/>
              <a:t>каком отношении находятся радиусы нижнего и верхнего основания </a:t>
            </a:r>
            <a:r>
              <a:rPr lang="ru-RU" sz="6600" dirty="0" smtClean="0"/>
              <a:t>цилиндра?</a:t>
            </a:r>
            <a:endParaRPr lang="ru-RU" sz="6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468588" y="248066"/>
            <a:ext cx="3023756" cy="1736597"/>
          </a:xfrm>
        </p:spPr>
        <p:txBody>
          <a:bodyPr>
            <a:noAutofit/>
          </a:bodyPr>
          <a:lstStyle/>
          <a:p>
            <a:r>
              <a:rPr lang="ru-RU" sz="20000" dirty="0" smtClean="0">
                <a:solidFill>
                  <a:srgbClr val="002060"/>
                </a:solidFill>
              </a:rPr>
              <a:t>1</a:t>
            </a:r>
            <a:endParaRPr lang="ru-RU" sz="20000" dirty="0">
              <a:solidFill>
                <a:srgbClr val="002060"/>
              </a:solidFill>
            </a:endParaRP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10131136" y="5683827"/>
            <a:ext cx="1714500" cy="102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08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0550" y="2068691"/>
            <a:ext cx="8144134" cy="1373070"/>
          </a:xfrm>
        </p:spPr>
        <p:txBody>
          <a:bodyPr>
            <a:noAutofit/>
          </a:bodyPr>
          <a:lstStyle/>
          <a:p>
            <a:r>
              <a:rPr lang="ru-RU" sz="7200" dirty="0"/>
              <a:t>Р</a:t>
            </a:r>
            <a:r>
              <a:rPr lang="ru-RU" sz="7200" dirty="0" smtClean="0"/>
              <a:t>асстояние </a:t>
            </a:r>
            <a:r>
              <a:rPr lang="ru-RU" sz="7200" dirty="0"/>
              <a:t>между основаниями цилиндра. 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0322" y="4468092"/>
            <a:ext cx="8144134" cy="1658572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2060"/>
                </a:solidFill>
              </a:rPr>
              <a:t>Высота цилиндра</a:t>
            </a:r>
            <a:endParaRPr lang="ru-RU" sz="7200" dirty="0">
              <a:solidFill>
                <a:srgbClr val="002060"/>
              </a:solidFill>
            </a:endParaRPr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6678" y="5567820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7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336" y="3275022"/>
            <a:ext cx="9613859" cy="1080940"/>
          </a:xfrm>
        </p:spPr>
        <p:txBody>
          <a:bodyPr>
            <a:noAutofit/>
          </a:bodyPr>
          <a:lstStyle/>
          <a:p>
            <a:r>
              <a:rPr lang="ru-RU" sz="7200" dirty="0"/>
              <a:t>С</a:t>
            </a:r>
            <a:r>
              <a:rPr lang="ru-RU" sz="7200" dirty="0" smtClean="0"/>
              <a:t>ечение </a:t>
            </a:r>
            <a:r>
              <a:rPr lang="ru-RU" sz="7200" dirty="0"/>
              <a:t>цилиндра плоскостью, проходящей через ось цилиндра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>
          <a:xfrm>
            <a:off x="5171560" y="672602"/>
            <a:ext cx="5608336" cy="14973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8000" dirty="0" smtClean="0"/>
              <a:t>Осевое </a:t>
            </a:r>
            <a:endParaRPr lang="ru-RU" sz="8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0195" y="5588601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08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736" y="3989823"/>
            <a:ext cx="9613859" cy="1080940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Цилиндр</a:t>
            </a:r>
            <a:r>
              <a:rPr lang="ru-RU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у которого образующие не </a:t>
            </a:r>
            <a:r>
              <a:rPr lang="ru-RU" sz="8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перпендикулярны к основаниям </a:t>
            </a:r>
            <a:r>
              <a:rPr lang="ru-RU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цилиндра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781757" y="528377"/>
            <a:ext cx="8432505" cy="1613571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Наклонный </a:t>
            </a:r>
            <a:endParaRPr lang="ru-RU" sz="8000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1595" y="5463911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24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457" y="3812740"/>
            <a:ext cx="9613859" cy="1080940"/>
          </a:xfrm>
        </p:spPr>
        <p:txBody>
          <a:bodyPr>
            <a:noAutofit/>
          </a:bodyPr>
          <a:lstStyle/>
          <a:p>
            <a:r>
              <a:rPr lang="ru-RU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Сколько вершин имеет четырехугольная </a:t>
            </a:r>
            <a:r>
              <a:rPr lang="ru-RU" sz="8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пирамида?</a:t>
            </a:r>
            <a:endParaRPr lang="ru-RU" sz="8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979572" y="209809"/>
            <a:ext cx="3790078" cy="2080975"/>
          </a:xfrm>
        </p:spPr>
        <p:txBody>
          <a:bodyPr>
            <a:normAutofit/>
          </a:bodyPr>
          <a:lstStyle/>
          <a:p>
            <a:r>
              <a:rPr lang="ru-RU" sz="9600" dirty="0" smtClean="0"/>
              <a:t>5</a:t>
            </a:r>
            <a:endParaRPr lang="ru-RU" sz="9600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4332" y="5380784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6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066" y="2737890"/>
            <a:ext cx="9613859" cy="1080940"/>
          </a:xfrm>
        </p:spPr>
        <p:txBody>
          <a:bodyPr>
            <a:normAutofit fontScale="90000"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Сколько </a:t>
            </a:r>
            <a:r>
              <a:rPr lang="ru-RU" sz="7200" dirty="0"/>
              <a:t>ребер имеет треугольная усеченная пирамида?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504104" y="329741"/>
            <a:ext cx="3790078" cy="1806624"/>
          </a:xfrm>
        </p:spPr>
        <p:txBody>
          <a:bodyPr>
            <a:normAutofit/>
          </a:bodyPr>
          <a:lstStyle/>
          <a:p>
            <a:r>
              <a:rPr lang="ru-RU" sz="9600" dirty="0" smtClean="0"/>
              <a:t>9</a:t>
            </a:r>
            <a:endParaRPr lang="ru-RU" sz="9600" dirty="0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2768" y="5515865"/>
            <a:ext cx="172531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2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119</TotalTime>
  <Words>258</Words>
  <Application>Microsoft Office PowerPoint</Application>
  <PresentationFormat>Широкоэкранный</PresentationFormat>
  <Paragraphs>101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Arial</vt:lpstr>
      <vt:lpstr>Arial Black</vt:lpstr>
      <vt:lpstr>Calibri</vt:lpstr>
      <vt:lpstr>Times New Roman</vt:lpstr>
      <vt:lpstr>Trebuchet MS</vt:lpstr>
      <vt:lpstr>Берлин</vt:lpstr>
      <vt:lpstr>Своя игра по теме Объемные фигуры </vt:lpstr>
      <vt:lpstr>Задачи игры: 1.Обобщить и систематизировать знания по математике за  1 курс. 2.Развить коммуникативные возможности учащихся в процессе подготовке к    внеклассному мероприятию по предмету. 3.Формирование познавательного интереса к математике. 4.Развитие логического мышления учащихся. 5.Привитие интереса к математике.</vt:lpstr>
      <vt:lpstr>Презентация PowerPoint</vt:lpstr>
      <vt:lpstr> В каком отношении находятся радиусы нижнего и верхнего основания цилиндра?</vt:lpstr>
      <vt:lpstr>Расстояние между основаниями цилиндра. </vt:lpstr>
      <vt:lpstr>Сечение цилиндра плоскостью, проходящей через ось цилиндра</vt:lpstr>
      <vt:lpstr>Цилиндр, у которого образующие не перпендикулярны к основаниям цилиндра </vt:lpstr>
      <vt:lpstr>Сколько вершин имеет четырехугольная пирамида?</vt:lpstr>
      <vt:lpstr>   Сколько ребер имеет треугольная усеченная пирамида?</vt:lpstr>
      <vt:lpstr>Перпендикуляр боковой грани  правильной пирамиды, опущенный из вершины пирамиды к стороне основания.</vt:lpstr>
      <vt:lpstr>Четырехгранная пирамида</vt:lpstr>
      <vt:lpstr>Конус, в основании которого лежит круг</vt:lpstr>
      <vt:lpstr>Презентация PowerPoint</vt:lpstr>
      <vt:lpstr>Прямая, проходящая через вершину конуса и центр основания конуса.</vt:lpstr>
      <vt:lpstr>Совокупность всех образующих конуса.</vt:lpstr>
      <vt:lpstr>Сколько  боковых граней имеет шестиугольная призма?</vt:lpstr>
      <vt:lpstr>Боковые грани призмы </vt:lpstr>
      <vt:lpstr>Прямая призма, в которой основания являются правильными многоугольниками.</vt:lpstr>
      <vt:lpstr>Общая сторона двух боковых граней.</vt:lpstr>
      <vt:lpstr>Правильный шестигранник</vt:lpstr>
      <vt:lpstr>Правильный восьмигранник</vt:lpstr>
      <vt:lpstr>Правильный двенадцатигранник</vt:lpstr>
      <vt:lpstr>Правильный двадцатигранник</vt:lpstr>
      <vt:lpstr>Презентация PowerPoint</vt:lpstr>
      <vt:lpstr>  Отношение противолежащего катета к прилежащему</vt:lpstr>
      <vt:lpstr>Вопрос - аукцион</vt:lpstr>
      <vt:lpstr>Презентация PowerPoint</vt:lpstr>
      <vt:lpstr>Sin2a + cos2 a = 1 </vt:lpstr>
      <vt:lpstr>Кот в мешке</vt:lpstr>
      <vt:lpstr>Презентация PowerPoint</vt:lpstr>
      <vt:lpstr>Чему равно произведение корней данного квадратного уравнения 4х2 – 9 = 0  </vt:lpstr>
      <vt:lpstr>График какой функции изображен на слайде?</vt:lpstr>
      <vt:lpstr>Сколько точек максимума имеет данная функция?</vt:lpstr>
      <vt:lpstr>Из трех задач, выберите ту, для решения которой применяется определенный интеграл:  1. Нахождение наибольшего и наименьшего значения функции. 2. Нахождение площади фигуры, ограниченной графиками функций. 3. Построение графиков функции. </vt:lpstr>
      <vt:lpstr>Кот в мешке</vt:lpstr>
      <vt:lpstr>Презентация PowerPoint</vt:lpstr>
      <vt:lpstr>Сколькими способами можно расставить три книги на полке? </vt:lpstr>
      <vt:lpstr>Сколькими способами можно выбрать 2 открытки из 4? </vt:lpstr>
      <vt:lpstr>Сколькими способами можно составить расписание из трех уроков, используя 4 дисциплины?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бой</dc:title>
  <dc:creator>gh</dc:creator>
  <cp:lastModifiedBy>gh</cp:lastModifiedBy>
  <cp:revision>15</cp:revision>
  <dcterms:created xsi:type="dcterms:W3CDTF">2018-06-19T19:11:13Z</dcterms:created>
  <dcterms:modified xsi:type="dcterms:W3CDTF">2020-12-10T08:24:09Z</dcterms:modified>
</cp:coreProperties>
</file>