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81" r:id="rId7"/>
    <p:sldId id="282" r:id="rId8"/>
    <p:sldId id="289" r:id="rId9"/>
    <p:sldId id="290" r:id="rId10"/>
    <p:sldId id="287" r:id="rId11"/>
    <p:sldId id="286" r:id="rId12"/>
    <p:sldId id="285" r:id="rId13"/>
    <p:sldId id="294" r:id="rId14"/>
    <p:sldId id="304" r:id="rId15"/>
    <p:sldId id="293" r:id="rId16"/>
    <p:sldId id="291" r:id="rId17"/>
    <p:sldId id="305" r:id="rId18"/>
    <p:sldId id="300" r:id="rId19"/>
    <p:sldId id="299" r:id="rId20"/>
    <p:sldId id="301" r:id="rId21"/>
    <p:sldId id="303" r:id="rId22"/>
    <p:sldId id="306" r:id="rId23"/>
    <p:sldId id="297" r:id="rId24"/>
    <p:sldId id="30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78" autoAdjust="0"/>
    <p:restoredTop sz="86420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6413-161A-4FB0-8C19-BF9B5493E1F7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FF95B-007E-4D76-9F13-E84FD54FF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3/23/2020 8:01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100000">
                <a:schemeClr val="bg1">
                  <a:alpha val="46000"/>
                </a:schemeClr>
              </a:gs>
              <a:gs pos="100000">
                <a:srgbClr val="C0DA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Arial" charset="0"/>
              <a:ea typeface="ヒラギノ角ゴ Pro W3" pitchFamily="-109" charset="-128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1214422"/>
            <a:ext cx="9144000" cy="5643578"/>
          </a:xfrm>
          <a:prstGeom prst="rect">
            <a:avLst/>
          </a:prstGeom>
          <a:gradFill rotWithShape="0">
            <a:gsLst>
              <a:gs pos="26000">
                <a:schemeClr val="bg1">
                  <a:alpha val="3000"/>
                </a:schemeClr>
              </a:gs>
              <a:gs pos="100000">
                <a:srgbClr val="C0DAF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Arial" charset="0"/>
              <a:ea typeface="ヒラギノ角ゴ Pro W3" pitchFamily="-109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B9A3-150C-4923-A0A1-0F1F2D787E3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7541-FE47-4045-83E2-F184A034E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Mis imágenes\planeta tierra\earth-planet-in-binary-cod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B9A3-150C-4923-A0A1-0F1F2D787E3F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7541-FE47-4045-83E2-F184A034E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ln>
            <a:solidFill>
              <a:sysClr val="windowText" lastClr="000000"/>
            </a:solidFill>
          </a:ln>
          <a:solidFill>
            <a:srgbClr val="FF9900"/>
          </a:solidFill>
          <a:effectLst>
            <a:outerShdw blurRad="50800" dist="38100" dir="18900000" algn="bl" rotWithShape="0">
              <a:prstClr val="black"/>
            </a:outerShdw>
          </a:effectLst>
          <a:latin typeface="Eras Demi ITC" pitchFamily="34" charset="0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38100" algn="l" rotWithShape="0">
              <a:prstClr val="black"/>
            </a:outerShdw>
          </a:effectLst>
          <a:latin typeface="Eras Demi ITC" pitchFamily="34" charset="0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38100" dir="18900000" algn="bl" rotWithShape="0">
              <a:prstClr val="black"/>
            </a:outerShdw>
          </a:effectLst>
          <a:latin typeface="Eras Demi ITC" pitchFamily="34" charset="0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38100" dir="18900000" algn="bl" rotWithShape="0">
              <a:prstClr val="black"/>
            </a:outerShdw>
          </a:effectLst>
          <a:latin typeface="Eras Demi ITC" pitchFamily="34" charset="0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38100" dir="18900000" algn="bl" rotWithShape="0">
              <a:prstClr val="black"/>
            </a:outerShdw>
          </a:effectLst>
          <a:latin typeface="Eras Demi ITC" pitchFamily="34" charset="0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38100" dir="18900000" algn="bl" rotWithShape="0">
              <a:prstClr val="black"/>
            </a:outerShdw>
          </a:effectLst>
          <a:latin typeface="Eras Demi IT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www.svoboda.org/programs/sc/2004/sc.011304.as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du.glavsprav.ru/info/nepozicionnyje-sistemy-schisleniya/" TargetMode="External"/><Relationship Id="rId5" Type="http://schemas.openxmlformats.org/officeDocument/2006/relationships/hyperlink" Target="http://chernykh.net/content/view/50/105/" TargetMode="External"/><Relationship Id="rId4" Type="http://schemas.openxmlformats.org/officeDocument/2006/relationships/hyperlink" Target="http://www.megalink.ru/~agb/n/numerat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hyperlink" Target="http://russianforum.files.wordpress.com/2010/08/1280588153_1267074196_shumer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hyperlink" Target="http://vilgelena.narod.ru/intere1.jpg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14612" y="4714884"/>
            <a:ext cx="3900470" cy="1752600"/>
          </a:xfrm>
        </p:spPr>
        <p:txBody>
          <a:bodyPr>
            <a:noAutofit/>
          </a:bodyPr>
          <a:lstStyle/>
          <a:p>
            <a:endParaRPr lang="ru-RU" sz="20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Учитель: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Жукова </a:t>
            </a:r>
            <a:r>
              <a:rPr lang="ru-RU" sz="2000" b="1" i="1" dirty="0" smtClean="0">
                <a:solidFill>
                  <a:schemeClr val="bg1"/>
                </a:solidFill>
              </a:rPr>
              <a:t>Л.И.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 </a:t>
            </a:r>
          </a:p>
          <a:p>
            <a:endParaRPr lang="es-ES" sz="20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785926"/>
            <a:ext cx="33575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ДРЕВНЕЙШИЕ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СЧИСЛЕНИЯ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57166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общеобразовательное учреждение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«Средняя общеобразовательная школа № 50                                                         имени Юрия Алексеевича Гагарина»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5875" t="18340" r="16751" b="11627"/>
          <a:stretch>
            <a:fillRect/>
          </a:stretch>
        </p:blipFill>
        <p:spPr bwMode="auto">
          <a:xfrm>
            <a:off x="285719" y="214290"/>
            <a:ext cx="864399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</a:rPr>
              <a:t>Вавилонская шестидесятеричная  система</a:t>
            </a:r>
            <a:br>
              <a:rPr lang="ru-RU" sz="3200" b="1" u="sng" dirty="0" smtClean="0">
                <a:solidFill>
                  <a:schemeClr val="bg1"/>
                </a:solidFill>
              </a:rPr>
            </a:br>
            <a:endParaRPr lang="ru-RU" sz="3200" u="sng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714356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	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	Числа в этой системе счисления составлялись из знаков двух видов: прямой клин служил для обозначения единиц, а лежачий клин - для обозначения десятков.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	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71678"/>
            <a:ext cx="5715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	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Все числа от 1 до 59 вавилоняне записывали в десятичной непозиционной системе, а число в целом - в позиционной системе с основанием 60.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	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Система вавилонян сыграла большую роль в развитии математики и астрономии, её следы сохранились и до наших дней. Так,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мы до сих пор делим час на 60 минут, а минуту на 60 секунд. Следуя примеру вавилонян, мы и окружность делим на 360 частей (градусов).</a:t>
            </a:r>
          </a:p>
        </p:txBody>
      </p:sp>
      <p:pic>
        <p:nvPicPr>
          <p:cNvPr id="6" name="Содержимое 8" descr="Изображение 055.jp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072198" y="3143248"/>
            <a:ext cx="2791268" cy="2860483"/>
          </a:xfrm>
          <a:prstGeom prst="rect">
            <a:avLst/>
          </a:prstGeom>
        </p:spPr>
      </p:pic>
      <p:pic>
        <p:nvPicPr>
          <p:cNvPr id="58373" name="Рисунок 49" descr="http://refleader.ru/files/0/82086b01ae9321e0a6f2f3d9f72cd1bc.html_files/11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72198" y="2143116"/>
            <a:ext cx="628650" cy="266700"/>
          </a:xfrm>
          <a:prstGeom prst="rect">
            <a:avLst/>
          </a:prstGeom>
          <a:noFill/>
        </p:spPr>
      </p:pic>
      <p:pic>
        <p:nvPicPr>
          <p:cNvPr id="58372" name="Рисунок 46" descr="http://refleader.ru/files/0/82086b01ae9321e0a6f2f3d9f72cd1bc.html_files/11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0694" y="2143116"/>
            <a:ext cx="619125" cy="266700"/>
          </a:xfrm>
          <a:prstGeom prst="rect">
            <a:avLst/>
          </a:prstGeom>
          <a:noFill/>
        </p:spPr>
      </p:pic>
      <p:pic>
        <p:nvPicPr>
          <p:cNvPr id="58371" name="Рисунок 43" descr="http://refleader.ru/files/0/82086b01ae9321e0a6f2f3d9f72cd1bc.html_files/11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2143116"/>
            <a:ext cx="61912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70" name="Рисунок 40" descr="http://refleader.ru/files/0/82086b01ae9321e0a6f2f3d9f72cd1bc.html_files/13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15140" y="2000240"/>
            <a:ext cx="228600" cy="533400"/>
          </a:xfrm>
          <a:prstGeom prst="rect">
            <a:avLst/>
          </a:prstGeom>
          <a:noFill/>
        </p:spPr>
      </p:pic>
      <p:pic>
        <p:nvPicPr>
          <p:cNvPr id="58369" name="Рисунок 37" descr="http://refleader.ru/files/0/82086b01ae9321e0a6f2f3d9f72cd1bc.html_files/13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72330" y="2000240"/>
            <a:ext cx="228600" cy="542925"/>
          </a:xfrm>
          <a:prstGeom prst="rect">
            <a:avLst/>
          </a:prstGeo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28596" y="2000240"/>
            <a:ext cx="83582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число 32 записывали так:    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680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Греческая (ионийская) система счисления</a:t>
            </a:r>
            <a:endParaRPr lang="ru-RU" sz="3200" u="sng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32147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Данная система счисления, так же как и славянская,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является алфавитной,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т.е. использует буквы в написании чисел. Определённой букве в соответствие ставилась цифра. Позже десятки тысяч стали отделять точкой.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900igr.net/up/datas/235883/011.jpg"/>
          <p:cNvPicPr>
            <a:picLocks noChangeAspect="1" noChangeArrowheads="1"/>
          </p:cNvPicPr>
          <p:nvPr/>
        </p:nvPicPr>
        <p:blipFill>
          <a:blip r:embed="rId4" cstate="print"/>
          <a:srcRect t="10566"/>
          <a:stretch>
            <a:fillRect/>
          </a:stretch>
        </p:blipFill>
        <p:spPr bwMode="auto">
          <a:xfrm>
            <a:off x="3241675" y="1785925"/>
            <a:ext cx="5616606" cy="40719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    </a:t>
            </a:r>
            <a:r>
              <a:rPr lang="ru-RU" sz="3600" b="1" u="sng" dirty="0" smtClean="0">
                <a:solidFill>
                  <a:schemeClr val="bg1"/>
                </a:solidFill>
              </a:rPr>
              <a:t>Римская</a:t>
            </a:r>
            <a:r>
              <a:rPr lang="ru-RU" sz="3600" u="sng" dirty="0" smtClean="0">
                <a:solidFill>
                  <a:schemeClr val="bg1"/>
                </a:solidFill>
              </a:rPr>
              <a:t> </a:t>
            </a:r>
            <a:r>
              <a:rPr lang="ru-RU" sz="3600" b="1" u="sng" dirty="0" smtClean="0">
                <a:solidFill>
                  <a:schemeClr val="bg1"/>
                </a:solidFill>
              </a:rPr>
              <a:t>система</a:t>
            </a:r>
            <a:r>
              <a:rPr lang="ru-RU" sz="3600" u="sng" dirty="0" smtClean="0">
                <a:solidFill>
                  <a:schemeClr val="bg1"/>
                </a:solidFill>
              </a:rPr>
              <a:t/>
            </a:r>
            <a:br>
              <a:rPr lang="ru-RU" sz="3600" u="sng" dirty="0" smtClean="0">
                <a:solidFill>
                  <a:schemeClr val="bg1"/>
                </a:solidFill>
              </a:rPr>
            </a:br>
            <a:endParaRPr lang="ru-RU" sz="3600" u="sng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400052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</a:rPr>
              <a:t>	Знакомая нам римская система не слишком принципиально отличается от египетской. </a:t>
            </a:r>
          </a:p>
          <a:p>
            <a:r>
              <a:rPr lang="ru-RU" sz="2300" b="1" dirty="0" smtClean="0">
                <a:solidFill>
                  <a:schemeClr val="bg1"/>
                </a:solidFill>
              </a:rPr>
              <a:t>В ней для обозначения чисел 1, 5, 10, 50, 100, и 1000 используются заглавные латинские буквы I, V, X, C, D, M соответственно, являющиеся цифрами этой системы счисления.</a:t>
            </a:r>
          </a:p>
          <a:p>
            <a:r>
              <a:rPr lang="ru-RU" sz="2300" b="1" dirty="0" smtClean="0">
                <a:solidFill>
                  <a:schemeClr val="bg1"/>
                </a:solidFill>
              </a:rPr>
              <a:t>	Число в римской системе счисления обозначается набором стоящих подряд цифр. 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7881" t="33504" r="71443" b="41110"/>
          <a:stretch>
            <a:fillRect/>
          </a:stretch>
        </p:blipFill>
        <p:spPr bwMode="auto">
          <a:xfrm>
            <a:off x="6500826" y="785794"/>
            <a:ext cx="1928826" cy="266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16356" t="60526" r="70029" b="20291"/>
          <a:stretch>
            <a:fillRect/>
          </a:stretch>
        </p:blipFill>
        <p:spPr bwMode="auto">
          <a:xfrm>
            <a:off x="4857752" y="3929066"/>
            <a:ext cx="27066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    </a:t>
            </a:r>
            <a:r>
              <a:rPr lang="ru-RU" sz="3600" b="1" u="sng" dirty="0" smtClean="0">
                <a:solidFill>
                  <a:schemeClr val="bg1"/>
                </a:solidFill>
              </a:rPr>
              <a:t>Римская</a:t>
            </a:r>
            <a:r>
              <a:rPr lang="ru-RU" sz="3600" u="sng" dirty="0" smtClean="0">
                <a:solidFill>
                  <a:schemeClr val="bg1"/>
                </a:solidFill>
              </a:rPr>
              <a:t> </a:t>
            </a:r>
            <a:r>
              <a:rPr lang="ru-RU" sz="3600" b="1" u="sng" dirty="0" smtClean="0">
                <a:solidFill>
                  <a:schemeClr val="bg1"/>
                </a:solidFill>
              </a:rPr>
              <a:t>система</a:t>
            </a:r>
            <a:r>
              <a:rPr lang="ru-RU" sz="3600" u="sng" dirty="0" smtClean="0">
                <a:solidFill>
                  <a:schemeClr val="bg1"/>
                </a:solidFill>
              </a:rPr>
              <a:t/>
            </a:r>
            <a:br>
              <a:rPr lang="ru-RU" sz="3600" u="sng" dirty="0" smtClean="0">
                <a:solidFill>
                  <a:schemeClr val="bg1"/>
                </a:solidFill>
              </a:rPr>
            </a:br>
            <a:endParaRPr lang="ru-RU" sz="3600" u="sng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857232"/>
            <a:ext cx="792961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</a:rPr>
              <a:t>	Число 1995 можно записать, например,       следующими способами: </a:t>
            </a:r>
          </a:p>
          <a:p>
            <a:pPr algn="ctr"/>
            <a:r>
              <a:rPr lang="ru-RU" sz="2300" b="1" dirty="0" smtClean="0">
                <a:solidFill>
                  <a:schemeClr val="bg1"/>
                </a:solidFill>
              </a:rPr>
              <a:t>MCMXCV =  1000 + (1000 - 100) + (100 -10) + 5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31357" t="31753" r="38937" b="28817"/>
          <a:stretch>
            <a:fillRect/>
          </a:stretch>
        </p:blipFill>
        <p:spPr bwMode="auto">
          <a:xfrm>
            <a:off x="3857620" y="2428868"/>
            <a:ext cx="5077890" cy="30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14282" y="2025908"/>
            <a:ext cx="35719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Единых правил записи римских чисел до сих пор нет, но существуют предложения о принятии для них международного стандарта. 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Римскими цифрами пользовались очень долго. Еще 200 лет назад в деловых бумагах числа должны были обозначаться римскими цифрами (считалось, что обычные арабские цифры легко подделать)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285728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3200" b="1" u="sng" dirty="0" smtClean="0">
                <a:solidFill>
                  <a:schemeClr val="bg1"/>
                </a:solidFill>
              </a:rPr>
              <a:t> Славянская система счисления</a:t>
            </a:r>
            <a:br>
              <a:rPr lang="ru-RU" sz="3200" b="1" u="sng" dirty="0" smtClean="0">
                <a:solidFill>
                  <a:schemeClr val="bg1"/>
                </a:solidFill>
              </a:rPr>
            </a:br>
            <a:endParaRPr lang="ru-RU" sz="32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142984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	Данная система счисления является алфавитной т.е. вместо цифр используются буквы алфавита. Данная система счисления применялась нашими предками и была достаточно сложной, т.к. использует в качестве цифр 27 букв. Большие числа представлялись на основе данных чисел.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	Данная система является непозиционной, т.е. число не зависит от последовательности цифр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500438"/>
            <a:ext cx="5153737" cy="3000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14290"/>
            <a:ext cx="6715172" cy="63579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285728"/>
            <a:ext cx="4434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История арабских цифр</a:t>
            </a:r>
            <a:endParaRPr lang="ru-RU" sz="32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4"/>
            <a:ext cx="82868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lnSpc>
                <a:spcPct val="170000"/>
              </a:lnSpc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/>
          <a:srcRect l="12806" t="49709" r="37384" b="25915"/>
          <a:stretch>
            <a:fillRect/>
          </a:stretch>
        </p:blipFill>
        <p:spPr bwMode="auto">
          <a:xfrm>
            <a:off x="357158" y="1000108"/>
            <a:ext cx="85011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 l="48103" t="30484" r="35863" b="48713"/>
          <a:stretch>
            <a:fillRect/>
          </a:stretch>
        </p:blipFill>
        <p:spPr bwMode="auto">
          <a:xfrm>
            <a:off x="2643174" y="3500438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0364" y="285728"/>
            <a:ext cx="2574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История нуля</a:t>
            </a:r>
            <a:endParaRPr lang="ru-RU" sz="32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4"/>
            <a:ext cx="82868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lnSpc>
                <a:spcPct val="170000"/>
              </a:lnSpc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cf.ppt-online.org/files1/slide/s/SKNzEIWGP0xkL5MAy2alo1FZrgThHpXmnfsD6Y/slide-7.jpg"/>
          <p:cNvPicPr>
            <a:picLocks noChangeAspect="1" noChangeArrowheads="1"/>
          </p:cNvPicPr>
          <p:nvPr/>
        </p:nvPicPr>
        <p:blipFill>
          <a:blip r:embed="rId4"/>
          <a:srcRect l="4586" r="5225"/>
          <a:stretch>
            <a:fillRect/>
          </a:stretch>
        </p:blipFill>
        <p:spPr bwMode="auto">
          <a:xfrm>
            <a:off x="285720" y="928670"/>
            <a:ext cx="4214842" cy="350046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00034" y="5429264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2643182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1000108"/>
            <a:ext cx="41433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</a:rPr>
              <a:t>От арабского слова </a:t>
            </a:r>
            <a:r>
              <a:rPr lang="ru-RU" sz="2100" dirty="0" err="1" smtClean="0">
                <a:solidFill>
                  <a:schemeClr val="bg1"/>
                </a:solidFill>
              </a:rPr>
              <a:t>as-sifr</a:t>
            </a:r>
            <a:r>
              <a:rPr lang="ru-RU" sz="2100" dirty="0" smtClean="0">
                <a:solidFill>
                  <a:schemeClr val="bg1"/>
                </a:solidFill>
              </a:rPr>
              <a:t> произошло русское слово цифра. </a:t>
            </a:r>
          </a:p>
          <a:p>
            <a:r>
              <a:rPr lang="ru-RU" sz="2100" dirty="0" smtClean="0">
                <a:solidFill>
                  <a:schemeClr val="bg1"/>
                </a:solidFill>
              </a:rPr>
              <a:t>Вплоть до середины XVII века это слово употреблялось специально для обозначения нуля. </a:t>
            </a:r>
          </a:p>
          <a:p>
            <a:r>
              <a:rPr lang="ru-RU" sz="2100" dirty="0" smtClean="0">
                <a:solidFill>
                  <a:schemeClr val="bg1"/>
                </a:solidFill>
              </a:rPr>
              <a:t>Латинское слово </a:t>
            </a:r>
            <a:r>
              <a:rPr lang="ru-RU" sz="2100" dirty="0" err="1" smtClean="0">
                <a:solidFill>
                  <a:schemeClr val="bg1"/>
                </a:solidFill>
              </a:rPr>
              <a:t>nullus</a:t>
            </a:r>
            <a:r>
              <a:rPr lang="ru-RU" sz="2100" dirty="0" smtClean="0">
                <a:solidFill>
                  <a:schemeClr val="bg1"/>
                </a:solidFill>
              </a:rPr>
              <a:t> (никакой) вошло в обиход для обозначения нуля в XVI веке.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4572008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chemeClr val="bg1"/>
                </a:solidFill>
              </a:rPr>
              <a:t>Нуль - это уникальный знак. Нуль – это чисто абстрактное понятие, одно из величайших достижений человека. Его нет в природе окружающей нас. Без нуля можно спокойно обойтись в устном счете, но невозможно обойтись для точной записи чисел. </a:t>
            </a:r>
          </a:p>
          <a:p>
            <a:r>
              <a:rPr lang="ru-RU" sz="2100" dirty="0" smtClean="0">
                <a:solidFill>
                  <a:schemeClr val="bg1"/>
                </a:solidFill>
              </a:rPr>
              <a:t>Кроме этого, нуль находится в противовесе всем остальным числам, и символизирует собой бесконечный мир.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00034" y="500042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Рассмотрим число 105 в разных системах счисления: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4"/>
          <a:srcRect l="29153" t="25926" r="29201" b="12962"/>
          <a:stretch>
            <a:fillRect/>
          </a:stretch>
        </p:blipFill>
        <p:spPr bwMode="auto">
          <a:xfrm>
            <a:off x="1214414" y="1112623"/>
            <a:ext cx="6500858" cy="536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Содержание</a:t>
            </a:r>
            <a:r>
              <a:rPr lang="es-VE" b="1" u="sng" dirty="0" smtClean="0">
                <a:solidFill>
                  <a:schemeClr val="bg1"/>
                </a:solidFill>
              </a:rPr>
              <a:t> </a:t>
            </a:r>
            <a:endParaRPr lang="es-ES" b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285992"/>
            <a:ext cx="8229600" cy="312581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Введение</a:t>
            </a:r>
          </a:p>
          <a:p>
            <a:pPr lvl="0" algn="l"/>
            <a:r>
              <a:rPr lang="ru-RU" sz="2800" b="1" dirty="0" smtClean="0"/>
              <a:t>История систем счисления</a:t>
            </a:r>
          </a:p>
          <a:p>
            <a:pPr lvl="0" algn="l"/>
            <a:r>
              <a:rPr lang="ru-RU" sz="2800" b="1" dirty="0" smtClean="0"/>
              <a:t>Виды систем счисления</a:t>
            </a:r>
          </a:p>
          <a:p>
            <a:r>
              <a:rPr lang="ru-RU" sz="2800" b="1" dirty="0" smtClean="0"/>
              <a:t>Заключение</a:t>
            </a:r>
          </a:p>
          <a:p>
            <a:r>
              <a:rPr lang="ru-RU" sz="2800" b="1" dirty="0" smtClean="0"/>
              <a:t>Список используемых источников</a:t>
            </a:r>
          </a:p>
          <a:p>
            <a:pPr>
              <a:buNone/>
            </a:pP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4750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Список используемых источников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642918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Энциклопедии и справочники:</a:t>
            </a: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Всевозможные нумерации и системы счисления 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http://www.megalink.ru/~agb/n/numerat.htm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Математический энциклопедический словарь.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Сов. энциклопедия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1988.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847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2007-2014 "История компьютера" 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http://chernykh.net/content/view/50/105/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ГлавСправ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2009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http://edu.glavsprav.ru/info/nepozicionnyje-sistemy-schisleniya/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Математическая энциклопедия. М: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Советская энциклопедия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1985г.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2071678"/>
            <a:ext cx="84296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Книги одного автора:</a:t>
            </a:r>
            <a:endParaRPr kumimoji="0" lang="ru-RU" sz="8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Бругш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Все о Египте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М:. Ассоциация Духовного Единения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Золотой Век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2000.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627 с.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Выгодский М. Я. Арифметика и алгебра в Древнем мире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 Наука, 1967.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Босова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Л. Информатика: Учебник для 6 класса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Фомин С.В. Системы счисления, М.: Наука, 2010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Талах В.М. Введение в иероглифическую письменность Майя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Л.З.Шауцукова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"Основы информатики в вопросах и ответах", Издательский центр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Эль-Фа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", Нальчик, 1994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Информатика. Базовый курс. / Под ред. С.В.Симоновича.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2000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Фомин С.В. Системы счисления, М.: Наука, 1987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Шауман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М. Основы машинной арифметики. Ленинград, Издательство Ленинградского университета. 1979г.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Ворощук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 Н. Основы ЦВМ и программирования. М: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1978г.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Ч. Н.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2 до 16, Минск,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Высшая школа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1981г.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Берман Н.Г. "Счет и число". ОГИЗ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Гостехиздат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Москва 1947 год.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Варден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Пробуждающаяся наука. Математика древнего Египта, Вавилона и Греции / Пер. с голл. И. Н. Веселовского.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М., 1959.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456 с.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Книги двух авторов:</a:t>
            </a:r>
            <a:endParaRPr kumimoji="0" lang="ru-RU" sz="8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Талах В.Н.,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Куприенко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С.А. Америка первоначальная. Источники по истории майя, наука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астеков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инков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А.Костинский,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В.Губайловский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Триединый нуль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http://www.svoboda.org/programs/sc/2004/sc.011304.asp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1571612"/>
            <a:ext cx="518603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</a:t>
            </a:r>
          </a:p>
          <a:p>
            <a:pPr algn="ctr"/>
            <a:r>
              <a:rPr lang="ru-RU" sz="7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</a:t>
            </a:r>
          </a:p>
          <a:p>
            <a:pPr algn="ctr"/>
            <a:r>
              <a:rPr lang="ru-RU" sz="7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ВНИМАНИЕ!</a:t>
            </a:r>
            <a:endParaRPr lang="ru-RU" sz="7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4"/>
            <a:ext cx="82868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lnSpc>
                <a:spcPct val="170000"/>
              </a:lnSpc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20" y="785794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ВВЕДЕНИЕ</a:t>
            </a:r>
            <a:r>
              <a:rPr kumimoji="0" lang="ru-RU" sz="4800" b="0" i="0" u="sng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800" b="0" i="0" u="sng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800" b="0" i="0" u="sng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1000108"/>
            <a:ext cx="8229600" cy="5168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42873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Человек, совершенствуя искусство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счёта, проделал огромный путь –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засечек на дереве до современного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компьютера. Все достижения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вычислительной культуры человека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берут свое начало в единичной системе.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Имеются достаточно обоснованные предположения о том, что сначала человек изобрел числа, а лишь затем другие письменные знаки. Эволюция единичной системы счисления постепенно привела к идее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пересчитывания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группами, а после к возникновению цифр и чисел, к позиционной цифровой их записи.</a:t>
            </a:r>
            <a:endParaRPr lang="ru-RU" sz="2400" dirty="0"/>
          </a:p>
        </p:txBody>
      </p:sp>
      <p:pic>
        <p:nvPicPr>
          <p:cNvPr id="17" name="Picture 4" descr="Картинка 22 из 17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28603"/>
            <a:ext cx="2714644" cy="27530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54" y="285728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 ВОЗНИКНОВЕНИЯ </a:t>
            </a:r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</a:t>
            </a: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СЧИСЛЕНИЯ</a:t>
            </a:r>
            <a:b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142984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Современный человек в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повседневной жизни постоянно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сталкивается с числами: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запоминаем номера автобусов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телефонов, в магазине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подсчитываем стоимость покупок,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ведём свой семейный бюджет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рублях и копейках (сотых долях рубля) и т.д.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Числа, цифры... они с нами везде. А что знал человек о числах несколько тысяч лет назад? Вопрос непростой, но очень интересный. Историки доказали, что и пять тысяч лет назад люди могли записывать числа и производить над ними арифметические действия. </a:t>
            </a:r>
          </a:p>
        </p:txBody>
      </p:sp>
      <p:pic>
        <p:nvPicPr>
          <p:cNvPr id="10" name="Рисунок 9" descr="Изображение выглядит как небо, внешний, человек, спор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9701F5A-301C-4B75-B29B-1C42E772A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1071545"/>
            <a:ext cx="3476617" cy="260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55007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	Сегодня для записи чисел человечество использует в основном десятичную систему счисления. А что такое система счисления?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	</a:t>
            </a:r>
            <a:r>
              <a:rPr lang="ru-RU" sz="2000" b="1" u="sng" dirty="0" smtClean="0">
                <a:solidFill>
                  <a:schemeClr val="bg1"/>
                </a:solidFill>
              </a:rPr>
              <a:t>Система счисления </a:t>
            </a:r>
            <a:r>
              <a:rPr lang="ru-RU" sz="2000" b="1" dirty="0" smtClean="0">
                <a:solidFill>
                  <a:schemeClr val="bg1"/>
                </a:solidFill>
              </a:rPr>
              <a:t>- это способ записи (изображения) чисел.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	Различные системы счисления, которые существовали раньше и которые используются в настоящее время, делятся на две группы: </a:t>
            </a:r>
          </a:p>
          <a:p>
            <a:pPr lvl="1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   позиционные;</a:t>
            </a:r>
          </a:p>
          <a:p>
            <a:pPr lvl="1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   непозиционные.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429132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Наиболее совершенными являются позиционные системы счисления, т.е. системы записи чисел, в которых вклад каждой цифры в величину числа зависит от её положения (позиции) в последовательности цифр, изображающей число.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	Системы счисления, в которых каждой цифре соответствует величина, не зависящая от её места в записи числа, называются непозиционными.</a:t>
            </a:r>
          </a:p>
        </p:txBody>
      </p:sp>
      <p:pic>
        <p:nvPicPr>
          <p:cNvPr id="9" name="Объект 6">
            <a:extLst>
              <a:ext uri="{FF2B5EF4-FFF2-40B4-BE49-F238E27FC236}">
                <a16:creationId xmlns="" xmlns:a16="http://schemas.microsoft.com/office/drawing/2014/main" id="{415DD47B-39BF-4E89-A6CF-F48525571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428604"/>
            <a:ext cx="2714644" cy="3407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4714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</a:t>
            </a:r>
            <a:r>
              <a:rPr lang="ru-RU" sz="3200" b="1" u="sng" dirty="0" smtClean="0">
                <a:solidFill>
                  <a:schemeClr val="bg1"/>
                </a:solidFill>
              </a:rPr>
              <a:t>Виды систем счисления</a:t>
            </a:r>
            <a:endParaRPr lang="ru-RU" sz="36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81439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chemeClr val="bg1"/>
                </a:solidFill>
              </a:rPr>
              <a:t>Единичная система</a:t>
            </a:r>
          </a:p>
          <a:p>
            <a:pPr>
              <a:buNone/>
            </a:pP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Потребность в записи чисел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появилась  в очень древние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времена,  как только люди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начали считать. Количество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предметов изображалось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нанесением  чёрточек или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засечек на какой - либо твёрдой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поверхности: камне, глине,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дереве  (до изобретения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бумаги было  ещё очень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 очень далеко).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Археологами  найдены такие "записи" при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раскопках культурных слоёв, относящихся к периоду палеолита (10 - 11 тысяч лет до н.э.)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	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Объект 4" descr="Изображение выглядит как стопка, многоуровневый, гаечный ключ, внутренний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440084B6-DED1-4A2B-BA17-24ADEBD4C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1785926"/>
            <a:ext cx="4739401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 l="26910" t="13896" r="27083" b="26979"/>
          <a:stretch>
            <a:fillRect/>
          </a:stretch>
        </p:blipFill>
        <p:spPr bwMode="auto">
          <a:xfrm>
            <a:off x="214282" y="142852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Древнеегипетская</a:t>
            </a:r>
            <a:r>
              <a:rPr lang="ru-RU" sz="3200" b="1" u="sng" dirty="0" smtClean="0">
                <a:solidFill>
                  <a:schemeClr val="bg1"/>
                </a:solidFill>
              </a:rPr>
              <a:t> </a:t>
            </a:r>
            <a:r>
              <a:rPr lang="ru-RU" sz="2800" b="1" u="sng" dirty="0" smtClean="0">
                <a:solidFill>
                  <a:schemeClr val="bg1"/>
                </a:solidFill>
              </a:rPr>
              <a:t>десятичная </a:t>
            </a:r>
            <a:r>
              <a:rPr lang="ru-RU" sz="3200" b="1" u="sng" dirty="0" smtClean="0">
                <a:solidFill>
                  <a:schemeClr val="bg1"/>
                </a:solidFill>
              </a:rPr>
              <a:t> </a:t>
            </a:r>
            <a:r>
              <a:rPr lang="ru-RU" sz="2800" b="1" u="sng" dirty="0" smtClean="0">
                <a:solidFill>
                  <a:schemeClr val="bg1"/>
                </a:solidFill>
              </a:rPr>
              <a:t>непозиционная система</a:t>
            </a:r>
            <a:r>
              <a:rPr lang="ru-RU" sz="3200" b="1" u="sng" dirty="0" smtClean="0">
                <a:solidFill>
                  <a:schemeClr val="bg1"/>
                </a:solidFill>
              </a:rPr>
              <a:t/>
            </a:r>
            <a:br>
              <a:rPr lang="ru-RU" sz="3200" b="1" u="sng" dirty="0" smtClean="0">
                <a:solidFill>
                  <a:schemeClr val="bg1"/>
                </a:solidFill>
              </a:rPr>
            </a:br>
            <a:endParaRPr lang="ru-RU" sz="32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	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	В основе как палочной, так и древнеегипетской системы счисления лежал простой принцип сложения, согласно которому значение числа равно сумме значений цифр, участвующих в его записи. Учёные относят древнеегипетскую систему счисления к десятичной непозиционной.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Картинка 3 из 17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643314"/>
            <a:ext cx="3764208" cy="257176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3857628"/>
          <a:ext cx="4143404" cy="2169480"/>
        </p:xfrm>
        <a:graphic>
          <a:graphicData uri="http://schemas.openxmlformats.org/drawingml/2006/table">
            <a:tbl>
              <a:tblPr/>
              <a:tblGrid>
                <a:gridCol w="1388110"/>
                <a:gridCol w="1407795"/>
                <a:gridCol w="1347499"/>
              </a:tblGrid>
              <a:tr h="1069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4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Единица  </a:t>
                      </a:r>
                      <a:endParaRPr lang="ru-RU" sz="11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endParaRPr lang="ru-RU" sz="1100" b="1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Десятки         </a:t>
                      </a:r>
                      <a:endParaRPr lang="ru-RU" sz="1100" b="1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ru-RU" sz="1100" b="1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Сотни</a:t>
                      </a:r>
                      <a:endParaRPr lang="ru-RU" sz="1100" b="1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ru-RU" sz="1100" b="1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9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b="1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b="1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Тысячи     </a:t>
                      </a:r>
                      <a:endParaRPr lang="ru-RU" sz="1100" b="1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Десятки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тысяч</a:t>
                      </a:r>
                      <a:r>
                        <a:rPr lang="ru-RU" sz="1100" b="1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endParaRPr lang="ru-RU" sz="11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Сотни </a:t>
                      </a:r>
                      <a:endParaRPr lang="ru-RU" sz="1400" b="1" dirty="0" smtClean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тысяч</a:t>
                      </a:r>
                      <a:endParaRPr lang="ru-RU" sz="11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7654" name="Рисунок 4" descr="http://refleader.ru/files/0/82086b01ae9321e0a6f2f3d9f72cd1bc.html_files/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000504"/>
            <a:ext cx="142876" cy="723900"/>
          </a:xfrm>
          <a:prstGeom prst="rect">
            <a:avLst/>
          </a:prstGeom>
          <a:noFill/>
        </p:spPr>
      </p:pic>
      <p:pic>
        <p:nvPicPr>
          <p:cNvPr id="27651" name="Рисунок 13" descr="http://refleader.ru/files/0/82086b01ae9321e0a6f2f3d9f72cd1bc.html_files/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5214950"/>
            <a:ext cx="428625" cy="771525"/>
          </a:xfrm>
          <a:prstGeom prst="rect">
            <a:avLst/>
          </a:prstGeom>
          <a:noFill/>
        </p:spPr>
      </p:pic>
      <p:pic>
        <p:nvPicPr>
          <p:cNvPr id="27653" name="Рисунок 7" descr="http://refleader.ru/files/0/82086b01ae9321e0a6f2f3d9f72cd1bc.html_files/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4143380"/>
            <a:ext cx="384175" cy="619125"/>
          </a:xfrm>
          <a:prstGeom prst="rect">
            <a:avLst/>
          </a:prstGeom>
          <a:noFill/>
        </p:spPr>
      </p:pic>
      <p:pic>
        <p:nvPicPr>
          <p:cNvPr id="27650" name="Рисунок 16" descr="http://refleader.ru/files/0/82086b01ae9321e0a6f2f3d9f72cd1bc.html_files/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5214950"/>
            <a:ext cx="347663" cy="704850"/>
          </a:xfrm>
          <a:prstGeom prst="rect">
            <a:avLst/>
          </a:prstGeom>
          <a:noFill/>
        </p:spPr>
      </p:pic>
      <p:pic>
        <p:nvPicPr>
          <p:cNvPr id="27652" name="Рисунок 10" descr="http://refleader.ru/files/0/82086b01ae9321e0a6f2f3d9f72cd1bc.html_files/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4143380"/>
            <a:ext cx="400050" cy="676275"/>
          </a:xfrm>
          <a:prstGeom prst="rect">
            <a:avLst/>
          </a:prstGeom>
          <a:noFill/>
        </p:spPr>
      </p:pic>
      <p:pic>
        <p:nvPicPr>
          <p:cNvPr id="27649" name="Рисунок 19" descr="http://refleader.ru/files/0/82086b01ae9321e0a6f2f3d9f72cd1bc.html_files/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3372" y="5357826"/>
            <a:ext cx="511175" cy="476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>
            <a:lum bright="-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4875" t="4334" r="16001" b="8514"/>
          <a:stretch>
            <a:fillRect/>
          </a:stretch>
        </p:blipFill>
        <p:spPr bwMode="auto">
          <a:xfrm>
            <a:off x="285720" y="142852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3968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ApprovedAutomatic</ApprovalStatus>
    <BlockPublish xmlns="9d035d7d-02e5-4a00-8b62-9a556aabc7b5" xsi:nil="true"/>
    <EditorialTags xmlns="9d035d7d-02e5-4a00-8b62-9a556aabc7b5" xsi:nil="true"/>
    <MarketSpecific xmlns="9d035d7d-02e5-4a00-8b62-9a556aabc7b5" xsi:nil="true"/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 xsi:nil="true"/>
    <IntlLangReview xmlns="9d035d7d-02e5-4a00-8b62-9a556aabc7b5" xsi:nil="true"/>
    <NumericId xmlns="9d035d7d-02e5-4a00-8b62-9a556aabc7b5" xsi:nil="true"/>
    <OOCacheId xmlns="9d035d7d-02e5-4a00-8b62-9a556aabc7b5">ff0b4925-fcc3-438b-bb52-c20e16cccd12</OOCacheId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>1|PN101970760| | </Providers>
    <TPAppVersion xmlns="9d035d7d-02e5-4a00-8b62-9a556aabc7b5" xsi:nil="true"/>
    <IsSearchable xmlns="9d035d7d-02e5-4a00-8b62-9a556aabc7b5">false</IsSearchable>
    <EditorialStatus xmlns="9d035d7d-02e5-4a00-8b62-9a556aabc7b5">Complete</EditorialStatus>
    <UALocComments xmlns="9d035d7d-02e5-4a00-8b62-9a556aabc7b5" xsi:nil="true"/>
    <CSXHash xmlns="9d035d7d-02e5-4a00-8b62-9a556aabc7b5">/wdyoiy19JHDSlEDqdpoYa1hrl0S7RHF88pGEMxRqUE=</CSXHash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2 Community Trusted</TrustLevel>
    <UALocRecommendation xmlns="9d035d7d-02e5-4a00-8b62-9a556aabc7b5">Localize</UALocRecommendation>
    <TPApplication xmlns="9d035d7d-02e5-4a00-8b62-9a556aabc7b5" xsi:nil="true"/>
    <AssetId xmlns="9d035d7d-02e5-4a00-8b62-9a556aabc7b5">TP102396823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>TC102396824</ParentAssetId>
    <SubmitterId xmlns="9d035d7d-02e5-4a00-8b62-9a556aabc7b5">S-1-10-0-6-35757-842399744</SubmitterId>
    <TemplateStatus xmlns="9d035d7d-02e5-4a00-8b62-9a556aabc7b5" xsi:nil="true"/>
    <APAuthor xmlns="9d035d7d-02e5-4a00-8b62-9a556aabc7b5">
      <UserInfo>
        <DisplayName/>
        <AccountId>587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279133</Value>
      <Value>423952</Value>
    </PublishStatusLookup>
    <SourceTitle xmlns="9d035d7d-02e5-4a00-8b62-9a556aabc7b5" xsi:nil="true"/>
    <AcquiredFrom xmlns="9d035d7d-02e5-4a00-8b62-9a556aabc7b5">Internal MS</AcquiredFrom>
    <CSXSubmissionMarket xmlns="9d035d7d-02e5-4a00-8b62-9a556aabc7b5">3</CSXSubmissionMarket>
    <Markets xmlns="9d035d7d-02e5-4a00-8b62-9a556aabc7b5">
      <Value>3</Value>
    </Markets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2010-12-03T13:49:27+00:00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2010-12-03T13:49:26+00:00</CSXSubmissionDate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716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557923-4E65-49B6-B76A-D90EDE40F1F0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66AE3A49-2E0D-48FF-8188-93F02E7A43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04E76E-0593-411D-B58B-38346B84C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955</TotalTime>
  <Words>2246</Words>
  <Application>Microsoft Office PowerPoint</Application>
  <PresentationFormat>Экран (4:3)</PresentationFormat>
  <Paragraphs>220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TF02396824</vt:lpstr>
      <vt:lpstr>Слайд 1</vt:lpstr>
      <vt:lpstr>Содержание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111</cp:revision>
  <dcterms:created xsi:type="dcterms:W3CDTF">2018-12-14T15:13:52Z</dcterms:created>
  <dcterms:modified xsi:type="dcterms:W3CDTF">2020-03-23T16:04:13Z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2010-12-03T13:49:26Z</vt:filetime>
  </property>
  <property fmtid="{D5CDD505-2E9C-101B-9397-08002B2CF9AE}" pid="9" name="PolicheckTimestamp">
    <vt:filetime>2011-04-28T14:46:16Z</vt:filetime>
  </property>
</Properties>
</file>