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70" r:id="rId9"/>
    <p:sldId id="271" r:id="rId10"/>
    <p:sldId id="274" r:id="rId11"/>
    <p:sldId id="275" r:id="rId12"/>
    <p:sldId id="261" r:id="rId13"/>
    <p:sldId id="262" r:id="rId14"/>
    <p:sldId id="263" r:id="rId15"/>
    <p:sldId id="264" r:id="rId16"/>
    <p:sldId id="265" r:id="rId17"/>
    <p:sldId id="269" r:id="rId18"/>
    <p:sldId id="268" r:id="rId19"/>
    <p:sldId id="266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99CC00"/>
    <a:srgbClr val="3399FF"/>
    <a:srgbClr val="FF6600"/>
    <a:srgbClr val="FF9933"/>
    <a:srgbClr val="FFFF00"/>
    <a:srgbClr val="FF66FF"/>
    <a:srgbClr val="9999FF"/>
    <a:srgbClr val="66FF33"/>
    <a:srgbClr val="CBC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6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st-yak.narod.ru/pictures/12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00108"/>
            <a:ext cx="9144000" cy="364333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«Социальное партнерство в художественно-эстетическом воспитании детей с ограниченными возможностями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здоровья»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(из опыта работы )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000636"/>
            <a:ext cx="7858212" cy="164305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Гаврильева М.А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учитель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МОКУ С(К)ОШ №4 г. Якутска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IMG_8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7822461" cy="52149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86116" y="6000768"/>
            <a:ext cx="2663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Бабочка на лугу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7C80">
                <a:alpha val="58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MG-20151029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66"/>
            <a:ext cx="7643866" cy="5732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868" y="6143644"/>
            <a:ext cx="259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Горный пейзаж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Участие учащихся в благотворительной выставке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b="1" dirty="0" smtClean="0"/>
              <a:t>Для оказания материальной помощи больному ребенку была организована выставка.</a:t>
            </a:r>
          </a:p>
          <a:p>
            <a:pPr algn="just">
              <a:buNone/>
            </a:pPr>
            <a:r>
              <a:rPr lang="ru-RU" b="1" dirty="0"/>
              <a:t>	</a:t>
            </a:r>
            <a:r>
              <a:rPr lang="ru-RU" b="1" dirty="0" smtClean="0"/>
              <a:t>	Дети с РАС выполнили аппликации из бумажных комочков – «Цыпленок», «Ваза с фруктами», «Цветы в корзине», «Тигренок», «Мячи», которые были использованы дизайнером для изготовления поздравительных открыток.</a:t>
            </a:r>
          </a:p>
          <a:p>
            <a:pPr algn="just">
              <a:buNone/>
            </a:pPr>
            <a:r>
              <a:rPr lang="ru-RU" dirty="0" smtClean="0"/>
              <a:t>	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Партнерская помощь дизайнеров в создании открыток на основе работ учащихся: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755712">
            <a:off x="5215255" y="4358193"/>
            <a:ext cx="1856675" cy="253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589395">
            <a:off x="6670281" y="878491"/>
            <a:ext cx="1746891" cy="270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695858">
            <a:off x="3529871" y="1720828"/>
            <a:ext cx="1785950" cy="255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118517">
            <a:off x="6773469" y="2748682"/>
            <a:ext cx="163087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181938">
            <a:off x="-216690" y="2189117"/>
            <a:ext cx="3654892" cy="242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752727">
            <a:off x="2318731" y="4429699"/>
            <a:ext cx="2564796" cy="17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695858">
            <a:off x="3517901" y="1709428"/>
            <a:ext cx="1785950" cy="255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Статья в газете «Якутия»  - «На холсте оживает зима»: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10" descr="Картинки по запросу изобразительное искусство для детей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477125" y="5048250"/>
            <a:ext cx="1666875" cy="1809750"/>
          </a:xfrm>
          <a:prstGeom prst="rect">
            <a:avLst/>
          </a:prstGeom>
          <a:noFill/>
        </p:spPr>
      </p:pic>
      <p:pic>
        <p:nvPicPr>
          <p:cNvPr id="21506" name="Picture 2" descr="C:\Users\Admin\Pictures\Рисунок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7710">
            <a:off x="4751027" y="1765693"/>
            <a:ext cx="2889250" cy="4078287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10" name="Picture 6" descr="http://artschool.spb.ru/data/images/10/10_1358159740_00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357826"/>
            <a:ext cx="1489115" cy="1214446"/>
          </a:xfrm>
          <a:prstGeom prst="rect">
            <a:avLst/>
          </a:prstGeom>
          <a:noFill/>
        </p:spPr>
      </p:pic>
      <p:sp>
        <p:nvSpPr>
          <p:cNvPr id="21512" name="AutoShape 8" descr="Картинки по запросу изобразительное искусство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Картинки по запросу изобразительное искусство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Картинки по запросу изобразительное искусство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Картинки по запросу изобразительное искусство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 descr="C:\Users\Admin\Desktop\IMG-20151029-WA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0709">
            <a:off x="651862" y="1802313"/>
            <a:ext cx="2205930" cy="2936645"/>
          </a:xfrm>
          <a:prstGeom prst="rect">
            <a:avLst/>
          </a:prstGeom>
          <a:ln w="228600" cap="sq" cmpd="thickThin">
            <a:solidFill>
              <a:srgbClr val="99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08" name="Picture 4" descr="C:\Users\Admin\Desktop\IMG-20151029-WA0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1365">
            <a:off x="2643173" y="3429000"/>
            <a:ext cx="2165257" cy="2882499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изобразительное искусство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-20469" y="0"/>
            <a:ext cx="916988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Результаты работы: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Дети с РАС научились рисовать красками на мольберте;</a:t>
            </a:r>
          </a:p>
          <a:p>
            <a:r>
              <a:rPr lang="ru-RU" b="1" dirty="0" smtClean="0"/>
              <a:t>Овладели техникой смешивания красок для получения нужного цвета;</a:t>
            </a:r>
          </a:p>
          <a:p>
            <a:r>
              <a:rPr lang="ru-RU" b="1" dirty="0" smtClean="0"/>
              <a:t>Расширились познания в мире искусства;</a:t>
            </a:r>
          </a:p>
          <a:p>
            <a:r>
              <a:rPr lang="ru-RU" b="1" dirty="0" smtClean="0"/>
              <a:t>Узнали новые понятия: портрет, пейзаж, перспектива, картинная галерея и др.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изобразительное искусство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-47129" y="0"/>
            <a:ext cx="919112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Центр творческого развития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детей </a:t>
            </a:r>
            <a:r>
              <a:rPr lang="ru-RU" b="1" dirty="0" smtClean="0">
                <a:solidFill>
                  <a:srgbClr val="002060"/>
                </a:solidFill>
              </a:rPr>
              <a:t>с ОВЗ «Солнечный мир»: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1" dirty="0" smtClean="0"/>
              <a:t>Ученица </a:t>
            </a:r>
            <a:r>
              <a:rPr lang="ru-RU" b="1" dirty="0" smtClean="0"/>
              <a:t>Саша </a:t>
            </a:r>
            <a:r>
              <a:rPr lang="ru-RU" b="1" dirty="0" smtClean="0"/>
              <a:t>Л. </a:t>
            </a:r>
            <a:r>
              <a:rPr lang="ru-RU" b="1" dirty="0" smtClean="0"/>
              <a:t>первый год посещает кружки «Палитра» (рук. – Попова М.Р.) и «</a:t>
            </a:r>
            <a:r>
              <a:rPr lang="ru-RU" b="1" dirty="0" err="1" smtClean="0"/>
              <a:t>Квиллинг</a:t>
            </a:r>
            <a:r>
              <a:rPr lang="ru-RU" b="1" dirty="0" smtClean="0"/>
              <a:t>» (рук. – Татаринова И.Д.);</a:t>
            </a:r>
          </a:p>
          <a:p>
            <a:pPr algn="just"/>
            <a:r>
              <a:rPr lang="ru-RU" b="1" dirty="0" smtClean="0"/>
              <a:t>Активно участвовала во Всероссийских и Республиканских творческих конкурсах для детей с ОВЗ;</a:t>
            </a:r>
          </a:p>
          <a:p>
            <a:pPr algn="just"/>
            <a:r>
              <a:rPr lang="ru-RU" b="1" dirty="0" smtClean="0"/>
              <a:t>Получила Грамоты за </a:t>
            </a:r>
            <a:r>
              <a:rPr lang="en-US" b="1" dirty="0" smtClean="0"/>
              <a:t>I </a:t>
            </a:r>
            <a:r>
              <a:rPr lang="ru-RU" b="1" dirty="0" smtClean="0"/>
              <a:t>и </a:t>
            </a:r>
            <a:r>
              <a:rPr lang="en-US" b="1" dirty="0" smtClean="0"/>
              <a:t>II </a:t>
            </a:r>
            <a:r>
              <a:rPr lang="ru-RU" b="1" dirty="0" smtClean="0"/>
              <a:t>места в номинации «Декоративно-прикладное творчество»;</a:t>
            </a:r>
          </a:p>
          <a:p>
            <a:r>
              <a:rPr lang="en-US" b="1" dirty="0" smtClean="0"/>
              <a:t>I </a:t>
            </a:r>
            <a:r>
              <a:rPr lang="ru-RU" b="1" dirty="0" smtClean="0"/>
              <a:t>место в номинации «Рисунок»;</a:t>
            </a:r>
          </a:p>
          <a:p>
            <a:r>
              <a:rPr lang="en-US" b="1" dirty="0" smtClean="0"/>
              <a:t>I </a:t>
            </a:r>
            <a:r>
              <a:rPr lang="ru-RU" b="1" dirty="0" smtClean="0"/>
              <a:t>место в номинации «Зимнее вдохновение».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3" name="Picture 17" descr="C:\Users\Admin\Pictures\Рисунок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6378">
            <a:off x="5642890" y="902548"/>
            <a:ext cx="3143057" cy="2226689"/>
          </a:xfrm>
          <a:prstGeom prst="rect">
            <a:avLst/>
          </a:prstGeom>
          <a:noFill/>
        </p:spPr>
      </p:pic>
      <p:pic>
        <p:nvPicPr>
          <p:cNvPr id="29717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2547">
            <a:off x="290843" y="4024478"/>
            <a:ext cx="2804460" cy="252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1" name="Picture 15" descr="C:\Users\Admin\Pictures\Рисунок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35412">
            <a:off x="460961" y="351946"/>
            <a:ext cx="2521528" cy="3556159"/>
          </a:xfrm>
          <a:prstGeom prst="rect">
            <a:avLst/>
          </a:prstGeom>
          <a:noFill/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85728"/>
            <a:ext cx="298940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8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47965">
            <a:off x="5795819" y="3685430"/>
            <a:ext cx="3143272" cy="260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4" name="Picture 8" descr="C:\Users\Admin\Pictures\Рисунок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73024">
            <a:off x="3000364" y="4000504"/>
            <a:ext cx="3211016" cy="22748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00364" y="6334780"/>
            <a:ext cx="5407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Работы Саши в стиле «</a:t>
            </a:r>
            <a:r>
              <a:rPr lang="ru-RU" sz="2800" b="1" dirty="0" err="1" smtClean="0">
                <a:solidFill>
                  <a:srgbClr val="002060"/>
                </a:solidFill>
              </a:rPr>
              <a:t>Квиллинг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6572264" y="142852"/>
          <a:ext cx="2357454" cy="3328782"/>
        </p:xfrm>
        <a:graphic>
          <a:graphicData uri="http://schemas.openxmlformats.org/presentationml/2006/ole">
            <p:oleObj spid="_x0000_s28686" name="PDF" r:id="rId4" imgW="0" imgH="0" progId="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5786446" y="3286124"/>
          <a:ext cx="2357454" cy="3328783"/>
        </p:xfrm>
        <a:graphic>
          <a:graphicData uri="http://schemas.openxmlformats.org/presentationml/2006/ole">
            <p:oleObj spid="_x0000_s28687" name="PDF" r:id="rId5" imgW="0" imgH="0" progId="">
              <p:embed/>
            </p:oleObj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3714744" y="214290"/>
          <a:ext cx="2357454" cy="3328783"/>
        </p:xfrm>
        <a:graphic>
          <a:graphicData uri="http://schemas.openxmlformats.org/presentationml/2006/ole">
            <p:oleObj spid="_x0000_s28688" name="PDF" r:id="rId6" imgW="0" imgH="0" progId="">
              <p:embed/>
            </p:oleObj>
          </a:graphicData>
        </a:graphic>
      </p:graphicFrame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142844" y="3286124"/>
          <a:ext cx="2327260" cy="3286148"/>
        </p:xfrm>
        <a:graphic>
          <a:graphicData uri="http://schemas.openxmlformats.org/presentationml/2006/ole">
            <p:oleObj spid="_x0000_s28689" name="PDF" r:id="rId7" imgW="0" imgH="0" progId="">
              <p:embed/>
            </p:oleObj>
          </a:graphicData>
        </a:graphic>
      </p:graphicFrame>
      <p:graphicFrame>
        <p:nvGraphicFramePr>
          <p:cNvPr id="28679" name="Object 7"/>
          <p:cNvGraphicFramePr>
            <a:graphicFrameLocks noChangeAspect="1"/>
          </p:cNvGraphicFramePr>
          <p:nvPr/>
        </p:nvGraphicFramePr>
        <p:xfrm>
          <a:off x="2928926" y="3286124"/>
          <a:ext cx="2377853" cy="3357586"/>
        </p:xfrm>
        <a:graphic>
          <a:graphicData uri="http://schemas.openxmlformats.org/presentationml/2006/ole">
            <p:oleObj spid="_x0000_s28690" name="PDF" r:id="rId8" imgW="0" imgH="0" progId="">
              <p:embed/>
            </p:oleObj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785786" y="214290"/>
          <a:ext cx="2377852" cy="3357586"/>
        </p:xfrm>
        <a:graphic>
          <a:graphicData uri="http://schemas.openxmlformats.org/presentationml/2006/ole">
            <p:oleObj spid="_x0000_s28691" name="PDF" r:id="rId9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изобразительное искусство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-14747" y="0"/>
            <a:ext cx="915874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/>
              <a:t>Социальное партнерство положительно влияет на художественно-эстетическое воспитание учащихся с РАС;</a:t>
            </a:r>
          </a:p>
          <a:p>
            <a:pPr algn="just"/>
            <a:r>
              <a:rPr lang="ru-RU" b="1" dirty="0" smtClean="0"/>
              <a:t>У детей развиваются социальные умения и навыки в процессе изобразительной деятельности;</a:t>
            </a:r>
          </a:p>
          <a:p>
            <a:pPr algn="just"/>
            <a:r>
              <a:rPr lang="ru-RU" b="1" dirty="0" smtClean="0"/>
              <a:t>Все участники проекта получают богатый опыт общения и взаимодействия через творческую деятельность;</a:t>
            </a:r>
          </a:p>
          <a:p>
            <a:pPr algn="just"/>
            <a:r>
              <a:rPr lang="ru-RU" b="1" dirty="0" smtClean="0"/>
              <a:t>Расширяется кругозор, совершенствуются учебные навыки, идет процесс формирования личности.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media01.ysia.ru/index.php?r=site/photoByBox&amp;id=95144&amp;width=900&amp;height=675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lum bright="20000" contrast="-20000"/>
          </a:blip>
          <a:srcRect/>
          <a:stretch>
            <a:fillRect/>
          </a:stretch>
        </p:blipFill>
        <p:spPr bwMode="auto">
          <a:xfrm>
            <a:off x="21897" y="0"/>
            <a:ext cx="9122103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Актуальность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Развитие у детей с расстройствами </a:t>
            </a:r>
            <a:r>
              <a:rPr lang="ru-RU" b="1" dirty="0" err="1" smtClean="0"/>
              <a:t>аутистического</a:t>
            </a:r>
            <a:r>
              <a:rPr lang="ru-RU" b="1" dirty="0" smtClean="0"/>
              <a:t> спектра положительной мотивации к изобразительной деятельности;</a:t>
            </a:r>
          </a:p>
          <a:p>
            <a:r>
              <a:rPr lang="ru-RU" b="1" dirty="0" smtClean="0"/>
              <a:t>Формирование социальных умений и навыков через изобразительную деятельность;</a:t>
            </a:r>
          </a:p>
          <a:p>
            <a:r>
              <a:rPr lang="ru-RU" b="1" dirty="0" smtClean="0"/>
              <a:t>Взаимодействие с семьей и другими участниками проекта.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0940361">
            <a:off x="419912" y="1371023"/>
            <a:ext cx="8229600" cy="366080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7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7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7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7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7200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7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72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72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72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7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72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ru-RU" sz="7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0" name="AutoShape 2" descr="Картинки по запросу изобразительное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Картинки по запросу изобразительное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Картинки по запросу изобразительное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Картинки по запросу изобразительное искусство для де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4500570"/>
            <a:ext cx="2200275" cy="2076450"/>
          </a:xfrm>
          <a:prstGeom prst="rect">
            <a:avLst/>
          </a:prstGeom>
          <a:noFill/>
        </p:spPr>
      </p:pic>
      <p:pic>
        <p:nvPicPr>
          <p:cNvPr id="17420" name="Picture 12" descr="Картинки по запросу изобразительное искусство для дет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272415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Картинки по запросу изобразительное искусство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Активная адаптация детей с расстройствами </a:t>
            </a:r>
            <a:r>
              <a:rPr lang="ru-RU" b="1" dirty="0" err="1" smtClean="0"/>
              <a:t>аутистического</a:t>
            </a:r>
            <a:r>
              <a:rPr lang="ru-RU" b="1" dirty="0" smtClean="0"/>
              <a:t> спектра к музейным урокам;</a:t>
            </a:r>
          </a:p>
          <a:p>
            <a:r>
              <a:rPr lang="ru-RU" b="1" dirty="0" smtClean="0"/>
              <a:t>Создание благоприятной среды для формирования изобразительных потребностей и способностей;</a:t>
            </a:r>
          </a:p>
          <a:p>
            <a:r>
              <a:rPr lang="ru-RU" b="1" dirty="0" smtClean="0"/>
              <a:t>Взаимодействие педагогов, семьи и детей с ОВЗ в художественно-эстетическом воспитании.</a:t>
            </a:r>
            <a:endParaRPr lang="ru-RU" b="1" dirty="0"/>
          </a:p>
        </p:txBody>
      </p:sp>
      <p:sp>
        <p:nvSpPr>
          <p:cNvPr id="26626" name="AutoShape 2" descr="Картинки по запросу изобразительное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Картинки по запросу изобразительное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Картинки по запросу изобразительное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pp.vk.me/c624318/v624318969/87ff/f17JEemvVYk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20363" y="0"/>
            <a:ext cx="916436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Проект «Мы входим в мир прекрасного»: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Руководитель – Татаринова Татьяна </a:t>
            </a:r>
            <a:r>
              <a:rPr lang="ru-RU" b="1" dirty="0" smtClean="0"/>
              <a:t>Васильевна, </a:t>
            </a:r>
            <a:r>
              <a:rPr lang="ru-RU" b="1" dirty="0" err="1" smtClean="0"/>
              <a:t>Гаврильева</a:t>
            </a:r>
            <a:r>
              <a:rPr lang="ru-RU" b="1" dirty="0" smtClean="0"/>
              <a:t> Маргарита Андреевна.</a:t>
            </a:r>
            <a:endParaRPr lang="ru-RU" b="1" dirty="0" smtClean="0"/>
          </a:p>
          <a:p>
            <a:r>
              <a:rPr lang="ru-RU" b="1" dirty="0" smtClean="0"/>
              <a:t>Место реализации – Картинная галерея им. А.Осипова, филиал Национального художественного музея РС(Я</a:t>
            </a:r>
            <a:r>
              <a:rPr lang="ru-RU" b="1" dirty="0" smtClean="0"/>
              <a:t>).</a:t>
            </a:r>
            <a:endParaRPr lang="ru-RU" b="1" dirty="0" smtClean="0"/>
          </a:p>
          <a:p>
            <a:r>
              <a:rPr lang="ru-RU" b="1" dirty="0" smtClean="0"/>
              <a:t>Участники – учащиеся 6 «Б» </a:t>
            </a:r>
            <a:r>
              <a:rPr lang="ru-RU" b="1" dirty="0" smtClean="0"/>
              <a:t>класса МОКУ </a:t>
            </a:r>
            <a:r>
              <a:rPr lang="ru-RU" b="1" dirty="0" smtClean="0"/>
              <a:t>С(К)ОШ </a:t>
            </a:r>
            <a:r>
              <a:rPr lang="ru-RU" b="1" dirty="0" smtClean="0"/>
              <a:t>№</a:t>
            </a:r>
            <a:r>
              <a:rPr lang="ru-RU" b="1" dirty="0" smtClean="0"/>
              <a:t>4 г. Якутска, педагоги, родители.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Admin\Desktop\IMG-20151029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7874054" cy="4429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00364" y="5786454"/>
            <a:ext cx="309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 изостудии музея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MG-20151029-WA0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5" y="928670"/>
            <a:ext cx="3595359" cy="4786322"/>
          </a:xfrm>
          <a:prstGeom prst="rect">
            <a:avLst/>
          </a:prstGeom>
          <a:noFill/>
        </p:spPr>
      </p:pic>
      <p:pic>
        <p:nvPicPr>
          <p:cNvPr id="45058" name="Picture 2" descr="C:\Users\Admin\Desktop\IMG-20151029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6244" y="928670"/>
            <a:ext cx="3595378" cy="47863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86116" y="6000768"/>
            <a:ext cx="2765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За мольбертами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IMG_3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14290"/>
            <a:ext cx="4786346" cy="63817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5643578"/>
            <a:ext cx="4072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Творчество в процессе …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IMG_3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7786710" cy="58400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43240" y="6143644"/>
            <a:ext cx="3270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Цветик-семицветик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IMG_8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7679553" cy="51197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5929330"/>
            <a:ext cx="4966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Рядом с картинами А.Осипова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370</TotalTime>
  <Words>363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PDF</vt:lpstr>
      <vt:lpstr>«Социальное партнерство в художественно-эстетическом воспитании детей с ограниченными возможностями здоровья» (из опыта работы ) </vt:lpstr>
      <vt:lpstr>Актуальность</vt:lpstr>
      <vt:lpstr>Задачи:</vt:lpstr>
      <vt:lpstr>Проект «Мы входим в мир прекрасного»: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Участие учащихся в благотворительной выставке</vt:lpstr>
      <vt:lpstr>Партнерская помощь дизайнеров в создании открыток на основе работ учащихся:</vt:lpstr>
      <vt:lpstr>Статья в газете «Якутия»  - «На холсте оживает зима»:</vt:lpstr>
      <vt:lpstr>Результаты работы:</vt:lpstr>
      <vt:lpstr>Центр творческого развития  детей с ОВЗ «Солнечный мир»:</vt:lpstr>
      <vt:lpstr>Слайд 17</vt:lpstr>
      <vt:lpstr>Слайд 18</vt:lpstr>
      <vt:lpstr>Выводы: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12345</cp:lastModifiedBy>
  <cp:revision>27</cp:revision>
  <dcterms:created xsi:type="dcterms:W3CDTF">2015-10-29T11:02:49Z</dcterms:created>
  <dcterms:modified xsi:type="dcterms:W3CDTF">2020-02-12T05:52:00Z</dcterms:modified>
</cp:coreProperties>
</file>