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660"/>
  </p:normalViewPr>
  <p:slideViewPr>
    <p:cSldViewPr snapToGrid="0">
      <p:cViewPr varScale="1">
        <p:scale>
          <a:sx n="76" d="100"/>
          <a:sy n="76" d="100"/>
        </p:scale>
        <p:origin x="711"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B4AF60A-713C-41BA-9788-4C493DDC0A9C}" type="datetimeFigureOut">
              <a:rPr lang="en-US" dirty="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E5E0FA7-C445-42F7-AF66-A4F5A6FC8A9C}" type="datetimeFigureOut">
              <a:rPr lang="en-US" dirty="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85AC5C5-1A57-4420-8AFB-CE41693A794B}" type="datetimeFigureOut">
              <a:rPr lang="en-US" dirty="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A4C08AF-84E6-4329-8E67-FEA434B47075}" type="datetimeFigureOut">
              <a:rPr lang="en-US" dirty="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4F6EE328-6AFF-436B-881F-213D56084544}" type="datetimeFigureOut">
              <a:rPr lang="en-US" dirty="0"/>
              <a:t>2/3/2020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E02069A-09EE-4C7C-86A4-2314A404921D}" type="datetimeFigureOut">
              <a:rPr lang="en-US" dirty="0"/>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56EE7F1-171E-411F-96CA-A251A21496E7}" type="datetimeFigureOut">
              <a:rPr lang="en-US" dirty="0"/>
              <a:t>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872C98D-A273-4547-9B92-97D7769F71A6}" type="datetimeFigureOut">
              <a:rPr lang="en-US" dirty="0"/>
              <a:t>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CD67-0644-446C-B2AD-1C09BF34F286}" type="datetimeFigureOut">
              <a:rPr lang="en-US" dirty="0"/>
              <a:t>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1480828-6983-48AD-9E27-CBD3696F837E}" type="datetimeFigureOut">
              <a:rPr lang="en-US" dirty="0"/>
              <a:t>2/3/2020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C5EFB91-0324-450E-B17F-36DC0ECCE413}" type="datetimeFigureOut">
              <a:rPr lang="en-US" dirty="0"/>
              <a:t>2/3/2020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2E37674-C1BA-4107-9B06-6D4CAC3A3DF5}" type="datetimeFigureOut">
              <a:rPr lang="en-US" dirty="0"/>
              <a:t>2/3/2020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3200" dirty="0" smtClean="0"/>
              <a:t>ИНСТРУКЦИИ </a:t>
            </a:r>
            <a:r>
              <a:rPr lang="ru-RU" sz="3200" dirty="0"/>
              <a:t>ДЛЯ УЧИТЕЛЕЙ ПО ИСПОЛЬЗОВАНИЮ </a:t>
            </a:r>
            <a:r>
              <a:rPr lang="ru-RU" sz="3200" dirty="0" smtClean="0"/>
              <a:t>ПРИКЛАДНОГО </a:t>
            </a:r>
            <a:r>
              <a:rPr lang="ru-RU" sz="3200" dirty="0"/>
              <a:t>ПАКЕТА СПО В УЧЕБНОМ ПРОЦЕССЕ</a:t>
            </a:r>
            <a:r>
              <a:rPr lang="ru-RU" dirty="0"/>
              <a:t/>
            </a:r>
            <a:br>
              <a:rPr lang="ru-RU" dirty="0"/>
            </a:br>
            <a:r>
              <a:rPr lang="ru-RU" dirty="0"/>
              <a:t>ОО </a:t>
            </a:r>
            <a:r>
              <a:rPr lang="en-US" dirty="0"/>
              <a:t>Writer</a:t>
            </a:r>
            <a:endParaRPr lang="ru-RU" dirty="0"/>
          </a:p>
        </p:txBody>
      </p:sp>
      <p:sp>
        <p:nvSpPr>
          <p:cNvPr id="3" name="Подзаголовок 2"/>
          <p:cNvSpPr>
            <a:spLocks noGrp="1"/>
          </p:cNvSpPr>
          <p:nvPr>
            <p:ph type="subTitle" idx="1"/>
          </p:nvPr>
        </p:nvSpPr>
        <p:spPr/>
        <p:txBody>
          <a:bodyPr/>
          <a:lstStyle/>
          <a:p>
            <a:r>
              <a:rPr lang="ru-RU" dirty="0"/>
              <a:t>ВЫПОЛНИЛ: Петровская Евгения Александровна </a:t>
            </a:r>
          </a:p>
          <a:p>
            <a:r>
              <a:rPr lang="ru-RU" dirty="0"/>
              <a:t>Учитель информатики МОУ Раменская СОШ №19</a:t>
            </a:r>
          </a:p>
          <a:p>
            <a:endParaRPr lang="ru-RU" dirty="0"/>
          </a:p>
        </p:txBody>
      </p:sp>
      <p:sp>
        <p:nvSpPr>
          <p:cNvPr id="4" name="TextBox 3"/>
          <p:cNvSpPr txBox="1"/>
          <p:nvPr/>
        </p:nvSpPr>
        <p:spPr>
          <a:xfrm>
            <a:off x="5713423" y="6356657"/>
            <a:ext cx="1330610" cy="369332"/>
          </a:xfrm>
          <a:prstGeom prst="rect">
            <a:avLst/>
          </a:prstGeom>
          <a:noFill/>
        </p:spPr>
        <p:txBody>
          <a:bodyPr wrap="square" rtlCol="0">
            <a:spAutoFit/>
          </a:bodyPr>
          <a:lstStyle/>
          <a:p>
            <a:r>
              <a:rPr lang="ru-RU" dirty="0" smtClean="0"/>
              <a:t>2019г</a:t>
            </a:r>
          </a:p>
        </p:txBody>
      </p:sp>
    </p:spTree>
    <p:extLst>
      <p:ext uri="{BB962C8B-B14F-4D97-AF65-F5344CB8AC3E}">
        <p14:creationId xmlns:p14="http://schemas.microsoft.com/office/powerpoint/2010/main" val="1307800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Задание шаблона по умолчанию</a:t>
            </a:r>
          </a:p>
        </p:txBody>
      </p:sp>
      <p:sp>
        <p:nvSpPr>
          <p:cNvPr id="4" name="Текст 3"/>
          <p:cNvSpPr>
            <a:spLocks noGrp="1"/>
          </p:cNvSpPr>
          <p:nvPr>
            <p:ph type="body" sz="half" idx="2"/>
          </p:nvPr>
        </p:nvSpPr>
        <p:spPr/>
        <p:txBody>
          <a:bodyPr/>
          <a:lstStyle/>
          <a:p>
            <a:r>
              <a:rPr lang="ru-RU" dirty="0"/>
              <a:t>Следующим шагом станет задание созданного шаблона по умолчанию для всех документов. В окне из меню «Файл-&gt;Шаблоны-&gt;Управление» в списке слева разверните папку «Мои шаблоны», выберите свой и кликом правой кнопки мыши вызовите контекстное меню, где находится необходимый вам пункт, который позволит выбрать созданный шаблон по умолчанию.</a:t>
            </a:r>
          </a:p>
        </p:txBody>
      </p:sp>
      <p:pic>
        <p:nvPicPr>
          <p:cNvPr id="8" name="Рисунок 7"/>
          <p:cNvPicPr/>
          <p:nvPr/>
        </p:nvPicPr>
        <p:blipFill>
          <a:blip r:embed="rId2"/>
          <a:srcRect/>
          <a:stretch>
            <a:fillRect/>
          </a:stretch>
        </p:blipFill>
        <p:spPr bwMode="auto">
          <a:xfrm>
            <a:off x="870857" y="1738993"/>
            <a:ext cx="6243411" cy="3274322"/>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560898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Вставка таблицы через панель инструментов в </a:t>
            </a:r>
            <a:r>
              <a:rPr lang="en-US" dirty="0"/>
              <a:t>OO Writer </a:t>
            </a:r>
            <a:endParaRPr lang="ru-RU" dirty="0"/>
          </a:p>
        </p:txBody>
      </p:sp>
      <p:sp>
        <p:nvSpPr>
          <p:cNvPr id="4" name="Текст 3"/>
          <p:cNvSpPr>
            <a:spLocks noGrp="1"/>
          </p:cNvSpPr>
          <p:nvPr>
            <p:ph type="body" sz="half" idx="2"/>
          </p:nvPr>
        </p:nvSpPr>
        <p:spPr/>
        <p:txBody>
          <a:bodyPr/>
          <a:lstStyle/>
          <a:p>
            <a:r>
              <a:rPr lang="ru-RU" dirty="0" smtClean="0"/>
              <a:t>  </a:t>
            </a:r>
            <a:endParaRPr lang="ru-RU" dirty="0"/>
          </a:p>
        </p:txBody>
      </p:sp>
      <p:pic>
        <p:nvPicPr>
          <p:cNvPr id="7" name="Рисунок 6"/>
          <p:cNvPicPr/>
          <p:nvPr/>
        </p:nvPicPr>
        <p:blipFill>
          <a:blip r:embed="rId2"/>
          <a:srcRect/>
          <a:stretch>
            <a:fillRect/>
          </a:stretch>
        </p:blipFill>
        <p:spPr bwMode="auto">
          <a:xfrm>
            <a:off x="2344057" y="1123723"/>
            <a:ext cx="3477532" cy="4496809"/>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2094880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Окно вставки таблицы в </a:t>
            </a:r>
            <a:r>
              <a:rPr lang="en-US" dirty="0"/>
              <a:t>OO Writer</a:t>
            </a:r>
            <a:r>
              <a:rPr lang="ru-RU" dirty="0"/>
              <a:t/>
            </a:r>
            <a:br>
              <a:rPr lang="ru-RU" dirty="0"/>
            </a:br>
            <a:endParaRPr lang="ru-RU" dirty="0"/>
          </a:p>
        </p:txBody>
      </p:sp>
      <p:sp>
        <p:nvSpPr>
          <p:cNvPr id="4" name="Текст 3"/>
          <p:cNvSpPr>
            <a:spLocks noGrp="1"/>
          </p:cNvSpPr>
          <p:nvPr>
            <p:ph type="body" sz="half" idx="2"/>
          </p:nvPr>
        </p:nvSpPr>
        <p:spPr/>
        <p:txBody>
          <a:bodyPr>
            <a:normAutofit lnSpcReduction="10000"/>
          </a:bodyPr>
          <a:lstStyle/>
          <a:p>
            <a:r>
              <a:rPr lang="ru-RU" dirty="0"/>
              <a:t>Вставка таблицы через меню вызывает соответствующее окно, где можно задать число строк и столбцов, а также отображение заголовка (флажок «Верхний колонтитул»). Последний параметр означает, что к первой строке таблицы будет применён особый стиль, выделяющий её на фоне остальных. Кроме того, можно задать повторение заголовка на каждой странице, если таблица не вмещается на одну. Также для таблицы можно задать имя, чтобы потом была возможность сделать на неё ссылку.</a:t>
            </a:r>
          </a:p>
          <a:p>
            <a:endParaRPr lang="ru-RU" dirty="0"/>
          </a:p>
        </p:txBody>
      </p:sp>
      <p:pic>
        <p:nvPicPr>
          <p:cNvPr id="9" name="Рисунок 8"/>
          <p:cNvPicPr/>
          <p:nvPr/>
        </p:nvPicPr>
        <p:blipFill>
          <a:blip r:embed="rId2"/>
          <a:srcRect/>
          <a:stretch>
            <a:fillRect/>
          </a:stretch>
        </p:blipFill>
        <p:spPr bwMode="auto">
          <a:xfrm>
            <a:off x="1296761" y="1523547"/>
            <a:ext cx="5932192" cy="3084740"/>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2639963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Вставка математической формулы в </a:t>
            </a:r>
            <a:r>
              <a:rPr lang="en-US" dirty="0"/>
              <a:t>OO Writer</a:t>
            </a:r>
            <a:endParaRPr lang="ru-RU" dirty="0"/>
          </a:p>
        </p:txBody>
      </p:sp>
      <p:sp>
        <p:nvSpPr>
          <p:cNvPr id="4" name="Текст 3"/>
          <p:cNvSpPr>
            <a:spLocks noGrp="1"/>
          </p:cNvSpPr>
          <p:nvPr>
            <p:ph type="body" sz="half" idx="2"/>
          </p:nvPr>
        </p:nvSpPr>
        <p:spPr/>
        <p:txBody>
          <a:bodyPr/>
          <a:lstStyle/>
          <a:p>
            <a:r>
              <a:rPr lang="ru-RU" dirty="0"/>
              <a:t>Чтобы вставить математическую формулу в документ OO </a:t>
            </a:r>
            <a:r>
              <a:rPr lang="ru-RU" dirty="0" err="1"/>
              <a:t>Writer</a:t>
            </a:r>
            <a:r>
              <a:rPr lang="ru-RU" dirty="0"/>
              <a:t>, надо всего лишь войти в меню «Вставка-&gt;Объект» и выбрать пункт «Формула.</a:t>
            </a:r>
          </a:p>
          <a:p>
            <a:endParaRPr lang="ru-RU" dirty="0"/>
          </a:p>
        </p:txBody>
      </p:sp>
      <p:pic>
        <p:nvPicPr>
          <p:cNvPr id="8" name="Рисунок 7"/>
          <p:cNvPicPr/>
          <p:nvPr/>
        </p:nvPicPr>
        <p:blipFill>
          <a:blip r:embed="rId2"/>
          <a:srcRect/>
          <a:stretch>
            <a:fillRect/>
          </a:stretch>
        </p:blipFill>
        <p:spPr bwMode="auto">
          <a:xfrm>
            <a:off x="1807028" y="465137"/>
            <a:ext cx="4872491" cy="5776373"/>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3633527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Панель рисования в </a:t>
            </a:r>
            <a:r>
              <a:rPr lang="en-US" dirty="0"/>
              <a:t>OO Writer</a:t>
            </a:r>
            <a:r>
              <a:rPr lang="ru-RU" dirty="0"/>
              <a:t/>
            </a:r>
            <a:br>
              <a:rPr lang="ru-RU" dirty="0"/>
            </a:br>
            <a:endParaRPr lang="ru-RU" dirty="0"/>
          </a:p>
        </p:txBody>
      </p:sp>
      <p:sp>
        <p:nvSpPr>
          <p:cNvPr id="4" name="Текст 3"/>
          <p:cNvSpPr>
            <a:spLocks noGrp="1"/>
          </p:cNvSpPr>
          <p:nvPr>
            <p:ph type="body" sz="half" idx="2"/>
          </p:nvPr>
        </p:nvSpPr>
        <p:spPr/>
        <p:txBody>
          <a:bodyPr/>
          <a:lstStyle/>
          <a:p>
            <a:r>
              <a:rPr lang="ru-RU" dirty="0"/>
              <a:t>Рисование в </a:t>
            </a:r>
            <a:r>
              <a:rPr lang="ru-RU" dirty="0" err="1"/>
              <a:t>Writer</a:t>
            </a:r>
            <a:r>
              <a:rPr lang="ru-RU" dirty="0"/>
              <a:t> происходит также несколько по иному принципу: открытом редакторе «полотном» служит весь документ. Нарисованный объект можно привязать как к какому-либо абзацу, так и к символу или вообще сделать его «свободным».</a:t>
            </a:r>
          </a:p>
          <a:p>
            <a:endParaRPr lang="ru-RU" dirty="0"/>
          </a:p>
        </p:txBody>
      </p:sp>
      <p:pic>
        <p:nvPicPr>
          <p:cNvPr id="7" name="Рисунок 6"/>
          <p:cNvPicPr>
            <a:picLocks noGrp="1"/>
          </p:cNvPicPr>
          <p:nvPr>
            <p:ph type="pic" idx="1"/>
          </p:nvPr>
        </p:nvPicPr>
        <p:blipFill>
          <a:blip r:embed="rId2"/>
          <a:srcRect t="2618" b="2618"/>
          <a:stretch>
            <a:fillRect/>
          </a:stretch>
        </p:blipFill>
        <p:spPr bwMode="auto">
          <a:xfrm>
            <a:off x="0" y="1952171"/>
            <a:ext cx="8304213" cy="2220913"/>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78763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Вставка гиперссылок в документ</a:t>
            </a:r>
            <a:br>
              <a:rPr lang="ru-RU" dirty="0"/>
            </a:br>
            <a:endParaRPr lang="ru-RU" dirty="0"/>
          </a:p>
        </p:txBody>
      </p:sp>
      <p:sp>
        <p:nvSpPr>
          <p:cNvPr id="4" name="Текст 3"/>
          <p:cNvSpPr>
            <a:spLocks noGrp="1"/>
          </p:cNvSpPr>
          <p:nvPr>
            <p:ph type="body" sz="half" idx="2"/>
          </p:nvPr>
        </p:nvSpPr>
        <p:spPr/>
        <p:txBody>
          <a:bodyPr>
            <a:normAutofit fontScale="85000" lnSpcReduction="10000"/>
          </a:bodyPr>
          <a:lstStyle/>
          <a:p>
            <a:r>
              <a:rPr lang="ru-RU" dirty="0"/>
              <a:t>Гиперссылки — это перекрестные ссылки, выделенные в тексте разными цветами и активируемые щелчком мыши. С помощью гиперссылок можно перейти к определенным сведениям в текущем документе, а также к связанным данным в других документах.</a:t>
            </a:r>
          </a:p>
          <a:p>
            <a:r>
              <a:rPr lang="ru-RU" dirty="0"/>
              <a:t>Вставляя в текст гиперссылки, вы создаете в нем особые поля, щелкнув по которым, осуществляете быстрый переход к определенному файлу, объекту или </a:t>
            </a:r>
            <a:r>
              <a:rPr lang="ru-RU" dirty="0" err="1"/>
              <a:t>Web</a:t>
            </a:r>
            <a:r>
              <a:rPr lang="ru-RU" dirty="0"/>
              <a:t>-странице. Алгоритм создания гиперссылки таков: </a:t>
            </a:r>
          </a:p>
          <a:p>
            <a:pPr lvl="0" hangingPunct="0"/>
            <a:r>
              <a:rPr lang="ru-RU" dirty="0"/>
              <a:t>выделите текст, который следует преобразовать в гиперссылку. Если текст не введен, будет отображаться адрес объекта, на который вы ссылаетесь</a:t>
            </a:r>
            <a:r>
              <a:rPr lang="ru-RU" dirty="0" smtClean="0"/>
              <a:t>;</a:t>
            </a:r>
          </a:p>
          <a:p>
            <a:pPr lvl="0" hangingPunct="0"/>
            <a:endParaRPr lang="ru-RU" dirty="0"/>
          </a:p>
          <a:p>
            <a:endParaRPr lang="ru-RU" dirty="0"/>
          </a:p>
        </p:txBody>
      </p:sp>
      <p:pic>
        <p:nvPicPr>
          <p:cNvPr id="5" name="Рисунок 4"/>
          <p:cNvPicPr/>
          <p:nvPr/>
        </p:nvPicPr>
        <p:blipFill>
          <a:blip r:embed="rId2"/>
          <a:srcRect/>
          <a:stretch>
            <a:fillRect/>
          </a:stretch>
        </p:blipFill>
        <p:spPr bwMode="auto">
          <a:xfrm>
            <a:off x="0" y="239940"/>
            <a:ext cx="8302171" cy="3889001"/>
          </a:xfrm>
          <a:prstGeom prst="rect">
            <a:avLst/>
          </a:prstGeom>
          <a:solidFill>
            <a:srgbClr val="FFFFFF"/>
          </a:solidFill>
          <a:ln w="9525">
            <a:noFill/>
            <a:miter lim="800000"/>
            <a:headEnd/>
            <a:tailEnd/>
          </a:ln>
        </p:spPr>
      </p:pic>
      <p:sp>
        <p:nvSpPr>
          <p:cNvPr id="12" name="TextBox 11"/>
          <p:cNvSpPr txBox="1"/>
          <p:nvPr/>
        </p:nvSpPr>
        <p:spPr>
          <a:xfrm>
            <a:off x="544286" y="4942114"/>
            <a:ext cx="7126514" cy="1754326"/>
          </a:xfrm>
          <a:prstGeom prst="rect">
            <a:avLst/>
          </a:prstGeom>
          <a:noFill/>
        </p:spPr>
        <p:txBody>
          <a:bodyPr wrap="square" rtlCol="0">
            <a:spAutoFit/>
          </a:bodyPr>
          <a:lstStyle/>
          <a:p>
            <a:pPr lvl="0"/>
            <a:r>
              <a:rPr lang="ru-RU" dirty="0"/>
              <a:t>в появившемся диалоговом окне следует выбрать один из вариантов создаваемой ссылки: на </a:t>
            </a:r>
            <a:r>
              <a:rPr lang="ru-RU" dirty="0" err="1"/>
              <a:t>Web</a:t>
            </a:r>
            <a:r>
              <a:rPr lang="ru-RU" dirty="0"/>
              <a:t>-страницы, адрес электронной почты, на существующий документ или его элемент, на новый документ, на который указывает новая ссылка.</a:t>
            </a:r>
          </a:p>
          <a:p>
            <a:endParaRPr lang="ru-RU" dirty="0"/>
          </a:p>
        </p:txBody>
      </p:sp>
    </p:spTree>
    <p:extLst>
      <p:ext uri="{BB962C8B-B14F-4D97-AF65-F5344CB8AC3E}">
        <p14:creationId xmlns:p14="http://schemas.microsoft.com/office/powerpoint/2010/main" val="1855252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Окно печати в </a:t>
            </a:r>
            <a:r>
              <a:rPr lang="en-US" dirty="0"/>
              <a:t>OO Writer</a:t>
            </a:r>
            <a:r>
              <a:rPr lang="ru-RU" dirty="0"/>
              <a:t/>
            </a:r>
            <a:br>
              <a:rPr lang="ru-RU" dirty="0"/>
            </a:br>
            <a:endParaRPr lang="ru-RU" dirty="0"/>
          </a:p>
        </p:txBody>
      </p:sp>
      <p:sp>
        <p:nvSpPr>
          <p:cNvPr id="4" name="Текст 3"/>
          <p:cNvSpPr>
            <a:spLocks noGrp="1"/>
          </p:cNvSpPr>
          <p:nvPr>
            <p:ph type="body" sz="half" idx="2"/>
          </p:nvPr>
        </p:nvSpPr>
        <p:spPr/>
        <p:txBody>
          <a:bodyPr/>
          <a:lstStyle/>
          <a:p>
            <a:r>
              <a:rPr lang="ru-RU" dirty="0"/>
              <a:t>В </a:t>
            </a:r>
            <a:r>
              <a:rPr lang="ru-RU" dirty="0" err="1"/>
              <a:t>Writer</a:t>
            </a:r>
            <a:r>
              <a:rPr lang="ru-RU" dirty="0"/>
              <a:t> отсутствует функция масштабирования нескольких страниц на одной, нельзя задать двухстороннюю печать.</a:t>
            </a:r>
          </a:p>
          <a:p>
            <a:endParaRPr lang="ru-RU" dirty="0"/>
          </a:p>
        </p:txBody>
      </p:sp>
      <p:pic>
        <p:nvPicPr>
          <p:cNvPr id="7" name="Рисунок 6"/>
          <p:cNvPicPr/>
          <p:nvPr/>
        </p:nvPicPr>
        <p:blipFill>
          <a:blip r:embed="rId2"/>
          <a:srcRect/>
          <a:stretch>
            <a:fillRect/>
          </a:stretch>
        </p:blipFill>
        <p:spPr bwMode="auto">
          <a:xfrm>
            <a:off x="224971" y="214085"/>
            <a:ext cx="6591754" cy="3749976"/>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1755481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Навигация в </a:t>
            </a:r>
            <a:r>
              <a:rPr lang="en-US" dirty="0"/>
              <a:t>OO Writer</a:t>
            </a:r>
            <a:endParaRPr lang="ru-RU" dirty="0"/>
          </a:p>
        </p:txBody>
      </p:sp>
      <p:sp>
        <p:nvSpPr>
          <p:cNvPr id="4" name="Текст 3"/>
          <p:cNvSpPr>
            <a:spLocks noGrp="1"/>
          </p:cNvSpPr>
          <p:nvPr>
            <p:ph type="body" sz="half" idx="2"/>
          </p:nvPr>
        </p:nvSpPr>
        <p:spPr/>
        <p:txBody>
          <a:bodyPr/>
          <a:lstStyle/>
          <a:p>
            <a:r>
              <a:rPr lang="ru-RU" dirty="0"/>
              <a:t>Функций навигации в </a:t>
            </a:r>
            <a:r>
              <a:rPr lang="ru-RU" dirty="0" err="1"/>
              <a:t>Writer</a:t>
            </a:r>
            <a:r>
              <a:rPr lang="ru-RU" dirty="0"/>
              <a:t> : в документе можно ориентироваться по рисункам, OLE-объектам, таблицам, примечаниям, закладкам, элементам управления диалогового окна и так далее.</a:t>
            </a:r>
          </a:p>
          <a:p>
            <a:endParaRPr lang="ru-RU" dirty="0"/>
          </a:p>
        </p:txBody>
      </p:sp>
      <p:pic>
        <p:nvPicPr>
          <p:cNvPr id="5" name="Рисунок 4"/>
          <p:cNvPicPr/>
          <p:nvPr/>
        </p:nvPicPr>
        <p:blipFill>
          <a:blip r:embed="rId2"/>
          <a:srcRect/>
          <a:stretch>
            <a:fillRect/>
          </a:stretch>
        </p:blipFill>
        <p:spPr bwMode="auto">
          <a:xfrm>
            <a:off x="1357457" y="3057525"/>
            <a:ext cx="5786293" cy="2051504"/>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1081152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Поиск и замена в </a:t>
            </a:r>
            <a:r>
              <a:rPr lang="en-US" dirty="0"/>
              <a:t>OO Writer</a:t>
            </a:r>
            <a:r>
              <a:rPr lang="ru-RU" dirty="0"/>
              <a:t/>
            </a:r>
            <a:br>
              <a:rPr lang="ru-RU" dirty="0"/>
            </a:br>
            <a:endParaRPr lang="ru-RU" dirty="0"/>
          </a:p>
        </p:txBody>
      </p:sp>
      <p:sp>
        <p:nvSpPr>
          <p:cNvPr id="4" name="Текст 3"/>
          <p:cNvSpPr>
            <a:spLocks noGrp="1"/>
          </p:cNvSpPr>
          <p:nvPr>
            <p:ph type="body" sz="half" idx="2"/>
          </p:nvPr>
        </p:nvSpPr>
        <p:spPr/>
        <p:txBody>
          <a:bodyPr/>
          <a:lstStyle/>
          <a:p>
            <a:r>
              <a:rPr lang="ru-RU" dirty="0" smtClean="0"/>
              <a:t>  </a:t>
            </a:r>
            <a:endParaRPr lang="ru-RU" dirty="0"/>
          </a:p>
        </p:txBody>
      </p:sp>
      <p:pic>
        <p:nvPicPr>
          <p:cNvPr id="5" name="Рисунок 4"/>
          <p:cNvPicPr/>
          <p:nvPr/>
        </p:nvPicPr>
        <p:blipFill>
          <a:blip r:embed="rId2"/>
          <a:srcRect/>
          <a:stretch>
            <a:fillRect/>
          </a:stretch>
        </p:blipFill>
        <p:spPr bwMode="auto">
          <a:xfrm>
            <a:off x="1756229" y="709254"/>
            <a:ext cx="5120821" cy="5005746"/>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2950713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Введение</a:t>
            </a:r>
            <a:endParaRPr lang="ru-RU" dirty="0"/>
          </a:p>
        </p:txBody>
      </p:sp>
      <p:sp>
        <p:nvSpPr>
          <p:cNvPr id="3" name="Объект 2"/>
          <p:cNvSpPr>
            <a:spLocks noGrp="1"/>
          </p:cNvSpPr>
          <p:nvPr>
            <p:ph idx="1"/>
          </p:nvPr>
        </p:nvSpPr>
        <p:spPr/>
        <p:txBody>
          <a:bodyPr>
            <a:normAutofit fontScale="77500" lnSpcReduction="20000"/>
          </a:bodyPr>
          <a:lstStyle/>
          <a:p>
            <a:pPr marL="0" lvl="0" indent="0">
              <a:buNone/>
            </a:pPr>
            <a:r>
              <a:rPr lang="ru-RU" dirty="0"/>
              <a:t> </a:t>
            </a:r>
          </a:p>
          <a:p>
            <a:r>
              <a:rPr lang="ru-RU" dirty="0" err="1"/>
              <a:t>OpenOffice</a:t>
            </a:r>
            <a:r>
              <a:rPr lang="ru-RU" dirty="0"/>
              <a:t>, состоит из нескольких программ, которые и составляют пакет:</a:t>
            </a:r>
          </a:p>
          <a:p>
            <a:r>
              <a:rPr lang="ru-RU" dirty="0" err="1"/>
              <a:t>Writer</a:t>
            </a:r>
            <a:r>
              <a:rPr lang="ru-RU" dirty="0"/>
              <a:t> (текстовый процессор); </a:t>
            </a:r>
          </a:p>
          <a:p>
            <a:pPr hangingPunct="0"/>
            <a:r>
              <a:rPr lang="ru-RU" dirty="0" err="1"/>
              <a:t>Calc</a:t>
            </a:r>
            <a:r>
              <a:rPr lang="ru-RU" dirty="0"/>
              <a:t> (электронные таблицы); </a:t>
            </a:r>
          </a:p>
          <a:p>
            <a:pPr hangingPunct="0"/>
            <a:r>
              <a:rPr lang="ru-RU" dirty="0" err="1"/>
              <a:t>Base</a:t>
            </a:r>
            <a:r>
              <a:rPr lang="ru-RU" dirty="0"/>
              <a:t> (база данных); </a:t>
            </a:r>
          </a:p>
          <a:p>
            <a:pPr hangingPunct="0"/>
            <a:r>
              <a:rPr lang="ru-RU" dirty="0" err="1"/>
              <a:t>Impress</a:t>
            </a:r>
            <a:r>
              <a:rPr lang="ru-RU" dirty="0"/>
              <a:t> (электронные презентации). </a:t>
            </a:r>
          </a:p>
          <a:p>
            <a:r>
              <a:rPr lang="ru-RU" dirty="0"/>
              <a:t>Аналога в </a:t>
            </a:r>
            <a:r>
              <a:rPr lang="ru-RU" dirty="0" err="1"/>
              <a:t>OpenOffice</a:t>
            </a:r>
            <a:r>
              <a:rPr lang="ru-RU" dirty="0"/>
              <a:t> нет только у </a:t>
            </a:r>
            <a:r>
              <a:rPr lang="ru-RU" dirty="0" err="1"/>
              <a:t>Outlook</a:t>
            </a:r>
            <a:r>
              <a:rPr lang="ru-RU" dirty="0"/>
              <a:t>. Вместе с рассматриваемым пакетом программ поставляются приложения под названием </a:t>
            </a:r>
            <a:r>
              <a:rPr lang="ru-RU" dirty="0" err="1"/>
              <a:t>Draw</a:t>
            </a:r>
            <a:r>
              <a:rPr lang="ru-RU" dirty="0"/>
              <a:t> и </a:t>
            </a:r>
            <a:r>
              <a:rPr lang="ru-RU" dirty="0" err="1"/>
              <a:t>Math</a:t>
            </a:r>
            <a:r>
              <a:rPr lang="ru-RU" dirty="0"/>
              <a:t>. Предназначение первого – это создание изображений, второго – различных формул. </a:t>
            </a:r>
            <a:r>
              <a:rPr lang="ru-RU" dirty="0" err="1"/>
              <a:t>Draw</a:t>
            </a:r>
            <a:r>
              <a:rPr lang="ru-RU" dirty="0"/>
              <a:t> содержит в себе все те функции, которые равномерно распределены в других компонентах </a:t>
            </a:r>
            <a:r>
              <a:rPr lang="ru-RU" dirty="0" err="1"/>
              <a:t>OpenOffice</a:t>
            </a:r>
            <a:r>
              <a:rPr lang="ru-RU" dirty="0"/>
              <a:t>. Например, здесь можно нарисовать какие-либо несложные объекты, используя инструменты векторной графики, а также сделать диаграммы.</a:t>
            </a:r>
          </a:p>
          <a:p>
            <a:r>
              <a:rPr lang="ru-RU" dirty="0"/>
              <a:t>Что касается </a:t>
            </a:r>
            <a:r>
              <a:rPr lang="ru-RU" dirty="0" err="1"/>
              <a:t>Math</a:t>
            </a:r>
            <a:r>
              <a:rPr lang="ru-RU" dirty="0"/>
              <a:t>, то аналогичный инструмент из </a:t>
            </a:r>
            <a:r>
              <a:rPr lang="ru-RU" dirty="0" err="1"/>
              <a:t>Microsoft</a:t>
            </a:r>
            <a:r>
              <a:rPr lang="ru-RU" dirty="0"/>
              <a:t> </a:t>
            </a:r>
            <a:r>
              <a:rPr lang="ru-RU" dirty="0" err="1"/>
              <a:t>Office</a:t>
            </a:r>
            <a:r>
              <a:rPr lang="ru-RU" dirty="0"/>
              <a:t> носит название </a:t>
            </a:r>
            <a:r>
              <a:rPr lang="ru-RU" dirty="0" err="1"/>
              <a:t>Microsoft</a:t>
            </a:r>
            <a:r>
              <a:rPr lang="ru-RU" dirty="0"/>
              <a:t> </a:t>
            </a:r>
            <a:r>
              <a:rPr lang="ru-RU" dirty="0" err="1"/>
              <a:t>Equation</a:t>
            </a:r>
            <a:r>
              <a:rPr lang="ru-RU" dirty="0"/>
              <a:t>. </a:t>
            </a:r>
            <a:r>
              <a:rPr lang="ru-RU" dirty="0" err="1"/>
              <a:t>Math</a:t>
            </a:r>
            <a:r>
              <a:rPr lang="ru-RU" dirty="0"/>
              <a:t> будет наиболее полезен в качестве приложения к текстовому редактору. </a:t>
            </a:r>
            <a:endParaRPr lang="ru-RU" dirty="0" smtClean="0"/>
          </a:p>
          <a:p>
            <a:r>
              <a:rPr lang="ru-RU" dirty="0" smtClean="0"/>
              <a:t>В этой презентации рассмотрены основные возможности приложения </a:t>
            </a:r>
            <a:r>
              <a:rPr lang="ru-RU" dirty="0"/>
              <a:t>ОО </a:t>
            </a:r>
            <a:r>
              <a:rPr lang="en-US" dirty="0" smtClean="0"/>
              <a:t>Writer</a:t>
            </a:r>
            <a:r>
              <a:rPr lang="ru-RU" dirty="0" smtClean="0"/>
              <a:t>.</a:t>
            </a:r>
            <a:endParaRPr lang="ru-RU" dirty="0"/>
          </a:p>
          <a:p>
            <a:endParaRPr lang="ru-RU" dirty="0"/>
          </a:p>
        </p:txBody>
      </p:sp>
      <p:sp>
        <p:nvSpPr>
          <p:cNvPr id="4" name="Текст 3"/>
          <p:cNvSpPr>
            <a:spLocks noGrp="1"/>
          </p:cNvSpPr>
          <p:nvPr>
            <p:ph type="body" sz="half" idx="2"/>
          </p:nvPr>
        </p:nvSpPr>
        <p:spPr/>
        <p:txBody>
          <a:bodyPr/>
          <a:lstStyle/>
          <a:p>
            <a:r>
              <a:rPr lang="ru-RU" dirty="0" smtClean="0"/>
              <a:t>  </a:t>
            </a:r>
            <a:endParaRPr lang="ru-RU" dirty="0"/>
          </a:p>
        </p:txBody>
      </p:sp>
    </p:spTree>
    <p:extLst>
      <p:ext uri="{BB962C8B-B14F-4D97-AF65-F5344CB8AC3E}">
        <p14:creationId xmlns:p14="http://schemas.microsoft.com/office/powerpoint/2010/main" val="3013344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Главное окно ОО </a:t>
            </a:r>
            <a:r>
              <a:rPr lang="en-US" dirty="0"/>
              <a:t>Writer</a:t>
            </a:r>
            <a:r>
              <a:rPr lang="ru-RU" dirty="0"/>
              <a:t/>
            </a:r>
            <a:br>
              <a:rPr lang="ru-RU" dirty="0"/>
            </a:br>
            <a:endParaRPr lang="ru-RU" dirty="0"/>
          </a:p>
        </p:txBody>
      </p:sp>
      <p:sp>
        <p:nvSpPr>
          <p:cNvPr id="4" name="Текст 3"/>
          <p:cNvSpPr>
            <a:spLocks noGrp="1"/>
          </p:cNvSpPr>
          <p:nvPr>
            <p:ph type="body" sz="half" idx="2"/>
          </p:nvPr>
        </p:nvSpPr>
        <p:spPr/>
        <p:txBody>
          <a:bodyPr/>
          <a:lstStyle/>
          <a:p>
            <a:r>
              <a:rPr lang="ru-RU" dirty="0"/>
              <a:t>Если загрузить программы OO </a:t>
            </a:r>
            <a:r>
              <a:rPr lang="ru-RU" dirty="0" err="1"/>
              <a:t>Writer</a:t>
            </a:r>
            <a:r>
              <a:rPr lang="ru-RU" dirty="0"/>
              <a:t>, то сразу в глаза отсутствие дополнительной панели, где можно получить быстрый доступ к различным </a:t>
            </a:r>
            <a:r>
              <a:rPr lang="ru-RU" dirty="0" err="1"/>
              <a:t>функциям,в</a:t>
            </a:r>
            <a:r>
              <a:rPr lang="ru-RU" dirty="0"/>
              <a:t> </a:t>
            </a:r>
            <a:r>
              <a:rPr lang="ru-RU" dirty="0" err="1"/>
              <a:t>Writer</a:t>
            </a:r>
            <a:r>
              <a:rPr lang="ru-RU" dirty="0"/>
              <a:t> условными линиями показана разметка страницы (можно убрать через меню «Вид-&gt;Границы текста»). </a:t>
            </a:r>
          </a:p>
          <a:p>
            <a:endParaRPr lang="ru-RU" dirty="0"/>
          </a:p>
        </p:txBody>
      </p:sp>
      <p:pic>
        <p:nvPicPr>
          <p:cNvPr id="7" name="Рисунок 6"/>
          <p:cNvPicPr/>
          <p:nvPr/>
        </p:nvPicPr>
        <p:blipFill>
          <a:blip r:embed="rId2"/>
          <a:srcRect/>
          <a:stretch>
            <a:fillRect/>
          </a:stretch>
        </p:blipFill>
        <p:spPr bwMode="auto">
          <a:xfrm>
            <a:off x="1458685" y="1290863"/>
            <a:ext cx="6032954" cy="4343727"/>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3426801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Окно открытия документа в </a:t>
            </a:r>
            <a:r>
              <a:rPr lang="en-US" dirty="0"/>
              <a:t>OO Writer</a:t>
            </a:r>
            <a:r>
              <a:rPr lang="ru-RU" dirty="0"/>
              <a:t/>
            </a:r>
            <a:br>
              <a:rPr lang="ru-RU" dirty="0"/>
            </a:br>
            <a:endParaRPr lang="ru-RU" dirty="0"/>
          </a:p>
        </p:txBody>
      </p:sp>
      <p:sp>
        <p:nvSpPr>
          <p:cNvPr id="4" name="Текст 3"/>
          <p:cNvSpPr>
            <a:spLocks noGrp="1"/>
          </p:cNvSpPr>
          <p:nvPr>
            <p:ph type="body" sz="half" idx="2"/>
          </p:nvPr>
        </p:nvSpPr>
        <p:spPr/>
        <p:txBody>
          <a:bodyPr/>
          <a:lstStyle/>
          <a:p>
            <a:r>
              <a:rPr lang="ru-RU" dirty="0"/>
              <a:t>Начнём с открытия документа, так как это одна из наиболее часто производимых операций.</a:t>
            </a:r>
          </a:p>
          <a:p>
            <a:endParaRPr lang="ru-RU" dirty="0"/>
          </a:p>
        </p:txBody>
      </p:sp>
      <p:pic>
        <p:nvPicPr>
          <p:cNvPr id="7" name="Рисунок 6"/>
          <p:cNvPicPr/>
          <p:nvPr/>
        </p:nvPicPr>
        <p:blipFill>
          <a:blip r:embed="rId2"/>
          <a:srcRect/>
          <a:stretch>
            <a:fillRect/>
          </a:stretch>
        </p:blipFill>
        <p:spPr bwMode="auto">
          <a:xfrm>
            <a:off x="1001486" y="927136"/>
            <a:ext cx="6649811" cy="4787864"/>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100554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Форматы файлов, открываемые </a:t>
            </a:r>
            <a:r>
              <a:rPr lang="en-US" dirty="0"/>
              <a:t>OpenOffice</a:t>
            </a:r>
            <a:r>
              <a:rPr lang="ru-RU" dirty="0"/>
              <a:t/>
            </a:r>
            <a:br>
              <a:rPr lang="ru-RU" dirty="0"/>
            </a:br>
            <a:endParaRPr lang="ru-RU" dirty="0"/>
          </a:p>
        </p:txBody>
      </p:sp>
      <p:sp>
        <p:nvSpPr>
          <p:cNvPr id="4" name="Текст 3"/>
          <p:cNvSpPr>
            <a:spLocks noGrp="1"/>
          </p:cNvSpPr>
          <p:nvPr>
            <p:ph type="body" sz="half" idx="2"/>
          </p:nvPr>
        </p:nvSpPr>
        <p:spPr/>
        <p:txBody>
          <a:bodyPr/>
          <a:lstStyle/>
          <a:p>
            <a:r>
              <a:rPr lang="ru-RU" dirty="0"/>
              <a:t>Сразу можно заметить, что количество поддерживаемых форматов очень велико. Это, впрочем, неудивительно – к уже привычным многим «докам» (.</a:t>
            </a:r>
            <a:r>
              <a:rPr lang="ru-RU" dirty="0" err="1"/>
              <a:t>doc</a:t>
            </a:r>
            <a:r>
              <a:rPr lang="ru-RU" dirty="0"/>
              <a:t>) добавляются собственные форматы, а также поддержка файлов </a:t>
            </a:r>
            <a:r>
              <a:rPr lang="ru-RU" dirty="0" err="1"/>
              <a:t>StarOffice</a:t>
            </a:r>
            <a:r>
              <a:rPr lang="ru-RU" dirty="0"/>
              <a:t>, из которого вырос </a:t>
            </a:r>
            <a:r>
              <a:rPr lang="ru-RU" dirty="0" err="1"/>
              <a:t>OpenOffice</a:t>
            </a:r>
            <a:r>
              <a:rPr lang="ru-RU" dirty="0"/>
              <a:t>. </a:t>
            </a:r>
          </a:p>
          <a:p>
            <a:r>
              <a:rPr lang="ru-RU" dirty="0"/>
              <a:t>Если промотать этот огромный список вниз, то за текстовыми форматами последуют электронные таблицы, презентации и так далее. </a:t>
            </a:r>
          </a:p>
          <a:p>
            <a:endParaRPr lang="ru-RU" dirty="0"/>
          </a:p>
        </p:txBody>
      </p:sp>
      <p:sp>
        <p:nvSpPr>
          <p:cNvPr id="12" name="Rectangle 15"/>
          <p:cNvSpPr>
            <a:spLocks noChangeArrowheads="1"/>
          </p:cNvSpPr>
          <p:nvPr/>
        </p:nvSpPr>
        <p:spPr bwMode="auto">
          <a:xfrm>
            <a:off x="-1" y="0"/>
            <a:ext cx="174510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pSp>
        <p:nvGrpSpPr>
          <p:cNvPr id="13" name="Group 12"/>
          <p:cNvGrpSpPr>
            <a:grpSpLocks/>
          </p:cNvGrpSpPr>
          <p:nvPr/>
        </p:nvGrpSpPr>
        <p:grpSpPr bwMode="auto">
          <a:xfrm>
            <a:off x="1291771" y="685800"/>
            <a:ext cx="6223196" cy="5174343"/>
            <a:chOff x="0" y="0"/>
            <a:chExt cx="6674" cy="5549"/>
          </a:xfrm>
        </p:grpSpPr>
        <p:pic>
          <p:nvPicPr>
            <p:cNvPr id="2062"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298" cy="5533"/>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Lst>
          </p:spPr>
        </p:pic>
        <p:pic>
          <p:nvPicPr>
            <p:cNvPr id="2061"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5" y="15"/>
              <a:ext cx="3298" cy="5533"/>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Lst>
          </p:spPr>
        </p:pic>
      </p:grpSp>
    </p:spTree>
    <p:extLst>
      <p:ext uri="{BB962C8B-B14F-4D97-AF65-F5344CB8AC3E}">
        <p14:creationId xmlns:p14="http://schemas.microsoft.com/office/powerpoint/2010/main" val="2506281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Создание нового документа в </a:t>
            </a:r>
            <a:r>
              <a:rPr lang="en-US" dirty="0"/>
              <a:t>OpenOffice</a:t>
            </a:r>
            <a:r>
              <a:rPr lang="ru-RU" dirty="0"/>
              <a:t/>
            </a:r>
            <a:br>
              <a:rPr lang="ru-RU" dirty="0"/>
            </a:br>
            <a:endParaRPr lang="ru-RU" dirty="0"/>
          </a:p>
        </p:txBody>
      </p:sp>
      <p:sp>
        <p:nvSpPr>
          <p:cNvPr id="4" name="Текст 3"/>
          <p:cNvSpPr>
            <a:spLocks noGrp="1"/>
          </p:cNvSpPr>
          <p:nvPr>
            <p:ph type="body" sz="half" idx="2"/>
          </p:nvPr>
        </p:nvSpPr>
        <p:spPr/>
        <p:txBody>
          <a:bodyPr/>
          <a:lstStyle/>
          <a:p>
            <a:r>
              <a:rPr lang="ru-RU" dirty="0"/>
              <a:t>Если в </a:t>
            </a:r>
            <a:r>
              <a:rPr lang="ru-RU" dirty="0" err="1"/>
              <a:t>OpenOffice</a:t>
            </a:r>
            <a:r>
              <a:rPr lang="ru-RU" dirty="0"/>
              <a:t> открыть меню «Файл-&gt;Создать», то выбор не будет ограничен документами, к примеру, только одного </a:t>
            </a:r>
            <a:r>
              <a:rPr lang="ru-RU" dirty="0" err="1"/>
              <a:t>Writer</a:t>
            </a:r>
            <a:r>
              <a:rPr lang="ru-RU" dirty="0"/>
              <a:t>. Если вы выберете электронную таблицу, то загрузится </a:t>
            </a:r>
            <a:r>
              <a:rPr lang="ru-RU" dirty="0" err="1"/>
              <a:t>Calc</a:t>
            </a:r>
            <a:r>
              <a:rPr lang="ru-RU" dirty="0"/>
              <a:t>, если презентацию – </a:t>
            </a:r>
            <a:r>
              <a:rPr lang="ru-RU" dirty="0" err="1"/>
              <a:t>Impress</a:t>
            </a:r>
            <a:r>
              <a:rPr lang="ru-RU" dirty="0"/>
              <a:t> и так далее.</a:t>
            </a:r>
          </a:p>
          <a:p>
            <a:endParaRPr lang="ru-RU" dirty="0"/>
          </a:p>
        </p:txBody>
      </p:sp>
      <p:pic>
        <p:nvPicPr>
          <p:cNvPr id="7" name="Рисунок 6"/>
          <p:cNvPicPr/>
          <p:nvPr/>
        </p:nvPicPr>
        <p:blipFill>
          <a:blip r:embed="rId2"/>
          <a:srcRect/>
          <a:stretch>
            <a:fillRect/>
          </a:stretch>
        </p:blipFill>
        <p:spPr bwMode="auto">
          <a:xfrm>
            <a:off x="1855561" y="859290"/>
            <a:ext cx="4286250" cy="4486275"/>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3151107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Окно работы со стилями в </a:t>
            </a:r>
            <a:r>
              <a:rPr lang="en-US" dirty="0"/>
              <a:t>OpenOffice</a:t>
            </a:r>
            <a:r>
              <a:rPr lang="ru-RU" dirty="0"/>
              <a:t/>
            </a:r>
            <a:br>
              <a:rPr lang="ru-RU" dirty="0"/>
            </a:br>
            <a:endParaRPr lang="ru-RU" dirty="0"/>
          </a:p>
        </p:txBody>
      </p:sp>
      <p:sp>
        <p:nvSpPr>
          <p:cNvPr id="4" name="Текст 3"/>
          <p:cNvSpPr>
            <a:spLocks noGrp="1"/>
          </p:cNvSpPr>
          <p:nvPr>
            <p:ph type="body" sz="half" idx="2"/>
          </p:nvPr>
        </p:nvSpPr>
        <p:spPr/>
        <p:txBody>
          <a:bodyPr/>
          <a:lstStyle/>
          <a:p>
            <a:r>
              <a:rPr lang="ru-RU" dirty="0"/>
              <a:t>При работе с текстом большое значение имеют стили. Соответствующий пункт находится в меню «Формат». Окно для редактирования стилей выглядит предельно просто: в верхней части расположена небольшая панель инструментов (можно выбрать стили для абзаца, для символов, для страницы, врезок и списков различных видов), затем следует список доступных стилей, а в самом низу находится выпадающий список, группирующий стили по какому-либо признаку.</a:t>
            </a:r>
          </a:p>
          <a:p>
            <a:endParaRPr lang="ru-RU" dirty="0"/>
          </a:p>
        </p:txBody>
      </p:sp>
      <p:pic>
        <p:nvPicPr>
          <p:cNvPr id="10" name="Рисунок 9"/>
          <p:cNvPicPr/>
          <p:nvPr/>
        </p:nvPicPr>
        <p:blipFill>
          <a:blip r:embed="rId2"/>
          <a:srcRect/>
          <a:stretch>
            <a:fillRect/>
          </a:stretch>
        </p:blipFill>
        <p:spPr bwMode="auto">
          <a:xfrm>
            <a:off x="2598058" y="906915"/>
            <a:ext cx="3027589" cy="4680583"/>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403783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Создание /редактирование стиля в </a:t>
            </a:r>
            <a:r>
              <a:rPr lang="en-US" dirty="0"/>
              <a:t>OpenOffice</a:t>
            </a:r>
            <a:r>
              <a:rPr lang="ru-RU" dirty="0"/>
              <a:t/>
            </a:r>
            <a:br>
              <a:rPr lang="ru-RU" dirty="0"/>
            </a:br>
            <a:endParaRPr lang="ru-RU" dirty="0"/>
          </a:p>
        </p:txBody>
      </p:sp>
      <p:sp>
        <p:nvSpPr>
          <p:cNvPr id="4" name="Текст 3"/>
          <p:cNvSpPr>
            <a:spLocks noGrp="1"/>
          </p:cNvSpPr>
          <p:nvPr>
            <p:ph type="body" sz="half" idx="2"/>
          </p:nvPr>
        </p:nvSpPr>
        <p:spPr/>
        <p:txBody>
          <a:bodyPr>
            <a:normAutofit fontScale="92500" lnSpcReduction="10000"/>
          </a:bodyPr>
          <a:lstStyle/>
          <a:p>
            <a:r>
              <a:rPr lang="ru-RU" dirty="0"/>
              <a:t>Кстати, стоит отметить, что при изменении настроек основных стилей в OO </a:t>
            </a:r>
            <a:r>
              <a:rPr lang="ru-RU" dirty="0" err="1"/>
              <a:t>Writer</a:t>
            </a:r>
            <a:r>
              <a:rPr lang="ru-RU" dirty="0"/>
              <a:t> они всё равно не будут записаны в шаблон по умолчанию. Чтобы при создании нового документа вам сразу было доступно необходимое оформление, нужно сделать следующее: во-первых, задать те параметры, которые вы хотите применять при создании нового файла, то есть нужно просто указать шрифт, его размер, отступ от краёв, цвет фона, текста и так далее. Но при этом ничего не следует печатать в документе, так как набранный текст будет загружаться вместе с остальными настройками.</a:t>
            </a:r>
          </a:p>
          <a:p>
            <a:endParaRPr lang="ru-RU" dirty="0"/>
          </a:p>
        </p:txBody>
      </p:sp>
      <p:pic>
        <p:nvPicPr>
          <p:cNvPr id="9" name="Рисунок 8"/>
          <p:cNvPicPr/>
          <p:nvPr/>
        </p:nvPicPr>
        <p:blipFill>
          <a:blip r:embed="rId2"/>
          <a:srcRect/>
          <a:stretch>
            <a:fillRect/>
          </a:stretch>
        </p:blipFill>
        <p:spPr bwMode="auto">
          <a:xfrm>
            <a:off x="2191658" y="778328"/>
            <a:ext cx="4431846" cy="5017184"/>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1893243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Сохранение шаблона</a:t>
            </a:r>
            <a:br>
              <a:rPr lang="ru-RU" dirty="0"/>
            </a:br>
            <a:endParaRPr lang="ru-RU" dirty="0"/>
          </a:p>
        </p:txBody>
      </p:sp>
      <p:sp>
        <p:nvSpPr>
          <p:cNvPr id="4" name="Текст 3"/>
          <p:cNvSpPr>
            <a:spLocks noGrp="1"/>
          </p:cNvSpPr>
          <p:nvPr>
            <p:ph type="body" sz="half" idx="2"/>
          </p:nvPr>
        </p:nvSpPr>
        <p:spPr/>
        <p:txBody>
          <a:bodyPr/>
          <a:lstStyle/>
          <a:p>
            <a:r>
              <a:rPr lang="ru-RU" dirty="0"/>
              <a:t>После этого необходимо сохранить настройки в качества шаблона. Сделать это можно через меню «Файл-&gt;Шаблоны-&gt;Сохранить». В появившемся окне введите имя для нового шаблона.</a:t>
            </a:r>
          </a:p>
          <a:p>
            <a:endParaRPr lang="ru-RU" dirty="0"/>
          </a:p>
        </p:txBody>
      </p:sp>
      <p:pic>
        <p:nvPicPr>
          <p:cNvPr id="11" name="Рисунок 10"/>
          <p:cNvPicPr/>
          <p:nvPr/>
        </p:nvPicPr>
        <p:blipFill>
          <a:blip r:embed="rId2"/>
          <a:srcRect/>
          <a:stretch>
            <a:fillRect/>
          </a:stretch>
        </p:blipFill>
        <p:spPr bwMode="auto">
          <a:xfrm>
            <a:off x="803275" y="1843995"/>
            <a:ext cx="6618036" cy="272074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51955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TM03090434[[fn=Дерево]]</Template>
  <TotalTime>33</TotalTime>
  <Words>842</Words>
  <Application>Microsoft Office PowerPoint</Application>
  <PresentationFormat>Широкоэкранный</PresentationFormat>
  <Paragraphs>51</Paragraphs>
  <Slides>18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Georgia</vt:lpstr>
      <vt:lpstr>Trebuchet MS</vt:lpstr>
      <vt:lpstr>Wingdings</vt:lpstr>
      <vt:lpstr>Дерево</vt:lpstr>
      <vt:lpstr>ИНСТРУКЦИИ ДЛЯ УЧИТЕЛЕЙ ПО ИСПОЛЬЗОВАНИЮ ПРИКЛАДНОГО ПАКЕТА СПО В УЧЕБНОМ ПРОЦЕССЕ ОО Writer</vt:lpstr>
      <vt:lpstr>Введение</vt:lpstr>
      <vt:lpstr>Главное окно ОО Writer </vt:lpstr>
      <vt:lpstr>Окно открытия документа в OO Writer </vt:lpstr>
      <vt:lpstr>Форматы файлов, открываемые OpenOffice </vt:lpstr>
      <vt:lpstr>Создание нового документа в OpenOffice </vt:lpstr>
      <vt:lpstr>Окно работы со стилями в OpenOffice </vt:lpstr>
      <vt:lpstr>Создание /редактирование стиля в OpenOffice </vt:lpstr>
      <vt:lpstr>Сохранение шаблона </vt:lpstr>
      <vt:lpstr>Задание шаблона по умолчанию</vt:lpstr>
      <vt:lpstr>Вставка таблицы через панель инструментов в OO Writer </vt:lpstr>
      <vt:lpstr>Окно вставки таблицы в OO Writer </vt:lpstr>
      <vt:lpstr>Вставка математической формулы в OO Writer</vt:lpstr>
      <vt:lpstr>Панель рисования в OO Writer </vt:lpstr>
      <vt:lpstr>Вставка гиперссылок в документ </vt:lpstr>
      <vt:lpstr>Окно печати в OO Writer </vt:lpstr>
      <vt:lpstr>Навигация в OO Writer</vt:lpstr>
      <vt:lpstr>Поиск и замена в OO Writer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ПАКЕТ ИНСТРУКЦИЙ ДЛЯ УЧИТЕЛЕЙ ПО ИСПОЛЬЗОВАНИЮ ПРИКЛОАДНОГО ПАКЕТА СПО В УЧЕБНОМ ПРОЦЕССЕ</dc:title>
  <dc:creator>User</dc:creator>
  <cp:lastModifiedBy>User</cp:lastModifiedBy>
  <cp:revision>5</cp:revision>
  <dcterms:created xsi:type="dcterms:W3CDTF">2020-02-03T05:06:03Z</dcterms:created>
  <dcterms:modified xsi:type="dcterms:W3CDTF">2020-02-03T05:47:41Z</dcterms:modified>
</cp:coreProperties>
</file>