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7DD3-86B7-47DE-AA57-6A920E644D4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4EE-8865-4278-B209-DD0E7A6BEA8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7DD3-86B7-47DE-AA57-6A920E644D4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4EE-8865-4278-B209-DD0E7A6BEA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7DD3-86B7-47DE-AA57-6A920E644D4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4EE-8865-4278-B209-DD0E7A6BEA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7DD3-86B7-47DE-AA57-6A920E644D4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4EE-8865-4278-B209-DD0E7A6BEA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7DD3-86B7-47DE-AA57-6A920E644D4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4EE-8865-4278-B209-DD0E7A6BEA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7DD3-86B7-47DE-AA57-6A920E644D4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4EE-8865-4278-B209-DD0E7A6BEA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7DD3-86B7-47DE-AA57-6A920E644D4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4EE-8865-4278-B209-DD0E7A6BEA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7DD3-86B7-47DE-AA57-6A920E644D4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4EE-8865-4278-B209-DD0E7A6BEA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7DD3-86B7-47DE-AA57-6A920E644D4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4EE-8865-4278-B209-DD0E7A6BEA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7DD3-86B7-47DE-AA57-6A920E644D4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4EE-8865-4278-B209-DD0E7A6BEA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7DD3-86B7-47DE-AA57-6A920E644D4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54EE-8865-4278-B209-DD0E7A6BEA8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5B7DD3-86B7-47DE-AA57-6A920E644D44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A654EE-8865-4278-B209-DD0E7A6BEA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Контрольно- обобщающий урок в 7 классе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Тип моллюски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5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71438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Проверь себя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736"/>
            <a:ext cx="8786874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Двустороннюю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Не сегментировано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Голова, туловище, нога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Нога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Мантией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Из извести и рогоподобного вещества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Раковину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Жабрами. легкими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Незамкнутая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Из камер: желудочка и одного или двух предсердий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Мантийная полость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Жабры. анальное отверстие, протоки почек и половых желез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Органы равновесия и химического чувства. Глаза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В море, пресных водоемах и на суше</a:t>
            </a:r>
          </a:p>
          <a:p>
            <a:pPr fontAlgn="auto">
              <a:spcAft>
                <a:spcPts val="0"/>
              </a:spcAft>
              <a:defRPr/>
            </a:pPr>
            <a:endParaRPr lang="ru-RU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pic>
        <p:nvPicPr>
          <p:cNvPr id="4" name="Picture 16" descr="cyprea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214438"/>
            <a:ext cx="289401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77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4312" y="1844824"/>
            <a:ext cx="3205559" cy="172819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Схема первого текста: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А – 1, б - , в - , г, д - 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581" name="Содержимое 4"/>
          <p:cNvSpPr>
            <a:spLocks noGrp="1"/>
          </p:cNvSpPr>
          <p:nvPr>
            <p:ph sz="half" idx="2"/>
          </p:nvPr>
        </p:nvSpPr>
        <p:spPr>
          <a:xfrm>
            <a:off x="214313" y="3789040"/>
            <a:ext cx="2928937" cy="201622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3399"/>
                </a:solidFill>
              </a:rPr>
              <a:t>А – 1. Большой прудовик</a:t>
            </a:r>
          </a:p>
          <a:p>
            <a:pPr eaLnBrk="1" hangingPunct="1">
              <a:buFont typeface="Wingdings 2" pitchFamily="18" charset="2"/>
              <a:buNone/>
            </a:pPr>
            <a:endParaRPr lang="ru-RU" b="1" dirty="0" smtClean="0">
              <a:solidFill>
                <a:srgbClr val="003399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3399"/>
                </a:solidFill>
              </a:rPr>
              <a:t>А – 2. Беззубка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786188" y="2132856"/>
            <a:ext cx="4292600" cy="10081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A50021"/>
                </a:solidFill>
              </a:rPr>
              <a:t>Схема второго текста: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A50021"/>
                </a:solidFill>
              </a:rPr>
              <a:t>А </a:t>
            </a:r>
            <a:r>
              <a:rPr lang="ru-RU" dirty="0">
                <a:solidFill>
                  <a:srgbClr val="A50021"/>
                </a:solidFill>
              </a:rPr>
              <a:t>– 2, б - , в - , г - , д - 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4582" name="Содержимое 6"/>
          <p:cNvSpPr>
            <a:spLocks noGrp="1"/>
          </p:cNvSpPr>
          <p:nvPr>
            <p:ph sz="quarter" idx="4"/>
          </p:nvPr>
        </p:nvSpPr>
        <p:spPr>
          <a:xfrm>
            <a:off x="3357563" y="3212976"/>
            <a:ext cx="5786437" cy="337197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solidFill>
                  <a:srgbClr val="003399"/>
                </a:solidFill>
              </a:rPr>
              <a:t>Б1) Не имеет головы, щупалец, глаз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solidFill>
                  <a:srgbClr val="003399"/>
                </a:solidFill>
              </a:rPr>
              <a:t>Б2) Имеет голову, щупальца, глаза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b="1" dirty="0" smtClean="0">
              <a:solidFill>
                <a:srgbClr val="003399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solidFill>
                  <a:srgbClr val="003399"/>
                </a:solidFill>
              </a:rPr>
              <a:t>В1) Обитает в воде, держится на водных растениях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solidFill>
                  <a:srgbClr val="003399"/>
                </a:solidFill>
              </a:rPr>
              <a:t>В2) Обитает в воде и держится на дне водоема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b="1" dirty="0" smtClean="0">
              <a:solidFill>
                <a:srgbClr val="003399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solidFill>
                  <a:srgbClr val="003399"/>
                </a:solidFill>
              </a:rPr>
              <a:t>Г1) Дышит жабрами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solidFill>
                  <a:srgbClr val="003399"/>
                </a:solidFill>
              </a:rPr>
              <a:t>Г2) Дышит легкими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b="1" dirty="0" smtClean="0">
              <a:solidFill>
                <a:srgbClr val="003399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solidFill>
                  <a:srgbClr val="003399"/>
                </a:solidFill>
              </a:rPr>
              <a:t>Д1) Питается активно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solidFill>
                  <a:srgbClr val="003399"/>
                </a:solidFill>
              </a:rPr>
              <a:t>Д2) Питается пассивно</a:t>
            </a:r>
          </a:p>
          <a:p>
            <a:pPr eaLnBrk="1" hangingPunct="1"/>
            <a:endParaRPr lang="ru-RU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8610600" cy="1702542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CC0066"/>
                </a:solidFill>
              </a:rPr>
              <a:t>Из фраз, предложенных ниже, составьте два текста, характеризующих большого прудовика и беззубку. </a:t>
            </a:r>
            <a:r>
              <a:rPr lang="ru-RU" sz="2400" i="1" dirty="0" smtClean="0">
                <a:solidFill>
                  <a:srgbClr val="CC0066"/>
                </a:solidFill>
              </a:rPr>
              <a:t/>
            </a:r>
            <a:br>
              <a:rPr lang="ru-RU" sz="2400" i="1" dirty="0" smtClean="0">
                <a:solidFill>
                  <a:srgbClr val="CC0066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При выполнении задания используйте условные обозначения.</a:t>
            </a:r>
            <a:endParaRPr lang="ru-RU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214422"/>
            <a:ext cx="8501122" cy="4429156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i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Проверь себя</a:t>
            </a:r>
          </a:p>
          <a:p>
            <a:pPr fontAlgn="auto">
              <a:spcAft>
                <a:spcPts val="0"/>
              </a:spcAft>
              <a:defRPr/>
            </a:pP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А 1.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cap="all" dirty="0">
              <a:solidFill>
                <a:srgbClr val="003399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99"/>
                </a:solidFill>
                <a:latin typeface="+mn-lt"/>
              </a:rPr>
              <a:t>Большой прудовик имеет голову, щупальца, глаза.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99"/>
                </a:solidFill>
                <a:latin typeface="+mn-lt"/>
              </a:rPr>
              <a:t>Обитает в воде, держится на водных растениях.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99"/>
                </a:solidFill>
                <a:latin typeface="+mn-lt"/>
              </a:rPr>
              <a:t>Дышит легкими и жабрами.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99"/>
                </a:solidFill>
                <a:latin typeface="+mn-lt"/>
              </a:rPr>
              <a:t>Питается активно.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cap="all" dirty="0">
              <a:solidFill>
                <a:srgbClr val="003399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А 2.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3399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99"/>
                </a:solidFill>
                <a:latin typeface="+mn-lt"/>
              </a:rPr>
              <a:t>Беззубка не имеет голову, щупальца, глаза.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99"/>
                </a:solidFill>
                <a:latin typeface="+mn-lt"/>
              </a:rPr>
              <a:t>Обитает в воде и держится на дне водоема.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99"/>
                </a:solidFill>
                <a:latin typeface="+mn-lt"/>
              </a:rPr>
              <a:t>Дышит жабрами.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99"/>
                </a:solidFill>
                <a:latin typeface="+mn-lt"/>
              </a:rPr>
              <a:t>Питается пассивно.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28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28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428875"/>
            <a:ext cx="26860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643438"/>
            <a:ext cx="33575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8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19872" y="4372168"/>
            <a:ext cx="5544616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CC0066"/>
                </a:solidFill>
              </a:rPr>
              <a:t>Биологические задачи</a:t>
            </a:r>
            <a:endParaRPr lang="ru-RU" b="1" i="1" dirty="0">
              <a:solidFill>
                <a:srgbClr val="CC0066"/>
              </a:solidFill>
            </a:endParaRPr>
          </a:p>
        </p:txBody>
      </p:sp>
      <p:sp>
        <p:nvSpPr>
          <p:cNvPr id="26627" name="Содержимое 7"/>
          <p:cNvSpPr>
            <a:spLocks noGrp="1"/>
          </p:cNvSpPr>
          <p:nvPr>
            <p:ph sz="quarter" idx="13"/>
          </p:nvPr>
        </p:nvSpPr>
        <p:spPr>
          <a:xfrm>
            <a:off x="285750" y="476673"/>
            <a:ext cx="8686800" cy="1440159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003399"/>
                </a:solidFill>
              </a:rPr>
              <a:t>С 1.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003399"/>
                </a:solidFill>
              </a:rPr>
              <a:t>Почему моллюсков обязательно запускают в аквариум с рыбами?</a:t>
            </a:r>
            <a:endParaRPr lang="ru-RU" i="1" dirty="0" smtClean="0">
              <a:solidFill>
                <a:srgbClr val="003399"/>
              </a:solidFill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1" y="1772816"/>
            <a:ext cx="430966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7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614346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Проверь себя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3"/>
          </p:nvPr>
        </p:nvSpPr>
        <p:spPr>
          <a:xfrm>
            <a:off x="214313" y="1143000"/>
            <a:ext cx="8715375" cy="2214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3399"/>
                </a:solidFill>
              </a:rPr>
              <a:t>С 1.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3399"/>
                </a:solidFill>
              </a:rPr>
              <a:t>Моллюски поедают органические остатки и очищают воду и стенки аквариума.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000375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8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686800" cy="252028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003399"/>
                </a:solidFill>
              </a:rPr>
              <a:t>С 2. </a:t>
            </a:r>
            <a:br>
              <a:rPr lang="ru-RU" b="1" i="1" dirty="0" smtClean="0">
                <a:solidFill>
                  <a:srgbClr val="003399"/>
                </a:solidFill>
              </a:rPr>
            </a:br>
            <a:r>
              <a:rPr lang="ru-RU" b="1" i="1" dirty="0" smtClean="0">
                <a:solidFill>
                  <a:srgbClr val="003399"/>
                </a:solidFill>
              </a:rPr>
              <a:t>Почему раковины двустворчатых моллюсков открываются с большим трудом</a:t>
            </a:r>
            <a:r>
              <a:rPr lang="ru-RU" i="1" dirty="0">
                <a:solidFill>
                  <a:srgbClr val="003399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Picture 6" descr="cerasto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" y="3703210"/>
            <a:ext cx="435451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3501008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 раковина крупнейшего морского моллюска  - </a:t>
            </a:r>
            <a:r>
              <a:rPr lang="ru-RU" sz="2400" dirty="0" err="1"/>
              <a:t>трикадны</a:t>
            </a:r>
            <a:r>
              <a:rPr lang="ru-RU" sz="2400" dirty="0"/>
              <a:t> закрывается с такой силой, что может удержать крупное животное или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19207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614346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Проверь себя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5544616" cy="2880320"/>
          </a:xfrm>
        </p:spPr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3399"/>
                </a:solidFill>
              </a:rPr>
              <a:t>С 2. Раковины двустворчатых моллюсков  закрываются сильными запирательными мускулами. Края раковины имеют зазубрины, что еще больше помогает удерживать створки.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3786188"/>
            <a:ext cx="29368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2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8686800" cy="2597418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3399"/>
                </a:solidFill>
              </a:rPr>
              <a:t>С 3. Как моллюски очищают воду от примесей вредных веществ?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786063"/>
            <a:ext cx="4633913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0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614346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Проверь себя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3"/>
          </p:nvPr>
        </p:nvSpPr>
        <p:spPr>
          <a:xfrm>
            <a:off x="285750" y="1285875"/>
            <a:ext cx="8686800" cy="286320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003399"/>
                </a:solidFill>
              </a:rPr>
              <a:t>С 3. </a:t>
            </a:r>
            <a:r>
              <a:rPr lang="ru-RU" sz="3200" dirty="0" smtClean="0">
                <a:solidFill>
                  <a:srgbClr val="003399"/>
                </a:solidFill>
              </a:rPr>
              <a:t>Вода фильтруется через вводной и выводной сифоны. Так как  в прибрежных водах моллюсков много, то эффект от их работы достаточно велик.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dirty="0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429000"/>
            <a:ext cx="4214813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0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213459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С 4. В каких случаях кальмары, осьминоги, каракатицы </a:t>
            </a:r>
            <a:r>
              <a:rPr lang="ru-RU" dirty="0" smtClean="0">
                <a:solidFill>
                  <a:schemeClr val="tx1"/>
                </a:solidFill>
              </a:rPr>
              <a:t>бледнеют</a:t>
            </a:r>
            <a:r>
              <a:rPr lang="ru-RU" dirty="0">
                <a:solidFill>
                  <a:schemeClr val="tx1"/>
                </a:solidFill>
              </a:rPr>
              <a:t>?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215874"/>
              </p:ext>
            </p:extLst>
          </p:nvPr>
        </p:nvGraphicFramePr>
        <p:xfrm>
          <a:off x="1547664" y="2348880"/>
          <a:ext cx="5667375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тография Photo Editor" r:id="rId3" imgW="5714286" imgH="4382112" progId="">
                  <p:embed/>
                </p:oleObj>
              </mc:Choice>
              <mc:Fallback>
                <p:oleObj name="Фотография Photo Editor" r:id="rId3" imgW="5714286" imgH="43821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348880"/>
                        <a:ext cx="5667375" cy="425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12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50" y="1214438"/>
            <a:ext cx="8458200" cy="3929062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i="1" dirty="0" smtClean="0">
                <a:solidFill>
                  <a:srgbClr val="003399"/>
                </a:solidFill>
              </a:rPr>
              <a:t>Многочисленные, разнообразные, преимущественно морские, распространенные от литорали до </a:t>
            </a:r>
            <a:r>
              <a:rPr lang="ru-RU" b="1" i="1" dirty="0" err="1" smtClean="0">
                <a:solidFill>
                  <a:srgbClr val="003399"/>
                </a:solidFill>
              </a:rPr>
              <a:t>сверхабиссальных</a:t>
            </a:r>
            <a:r>
              <a:rPr lang="ru-RU" b="1" i="1" dirty="0" smtClean="0">
                <a:solidFill>
                  <a:srgbClr val="003399"/>
                </a:solidFill>
              </a:rPr>
              <a:t> глубин (10 710 м), придонные, грунтовые, реже </a:t>
            </a:r>
            <a:r>
              <a:rPr lang="ru-RU" b="1" i="1" dirty="0" err="1" smtClean="0">
                <a:solidFill>
                  <a:srgbClr val="003399"/>
                </a:solidFill>
              </a:rPr>
              <a:t>планктонические</a:t>
            </a:r>
            <a:r>
              <a:rPr lang="ru-RU" b="1" i="1" dirty="0" smtClean="0">
                <a:solidFill>
                  <a:srgbClr val="003399"/>
                </a:solidFill>
              </a:rPr>
              <a:t>, порой </a:t>
            </a:r>
            <a:r>
              <a:rPr lang="ru-RU" b="1" i="1" dirty="0" err="1" smtClean="0">
                <a:solidFill>
                  <a:srgbClr val="003399"/>
                </a:solidFill>
              </a:rPr>
              <a:t>экто</a:t>
            </a:r>
            <a:r>
              <a:rPr lang="ru-RU" b="1" i="1" dirty="0" smtClean="0">
                <a:solidFill>
                  <a:srgbClr val="003399"/>
                </a:solidFill>
              </a:rPr>
              <a:t>- и </a:t>
            </a:r>
            <a:r>
              <a:rPr lang="ru-RU" b="1" i="1" dirty="0" err="1" smtClean="0">
                <a:solidFill>
                  <a:srgbClr val="003399"/>
                </a:solidFill>
              </a:rPr>
              <a:t>эндопаразитические</a:t>
            </a:r>
            <a:r>
              <a:rPr lang="ru-RU" b="1" i="1" dirty="0" smtClean="0">
                <a:solidFill>
                  <a:srgbClr val="003399"/>
                </a:solidFill>
              </a:rPr>
              <a:t>, пресноводные, наземные, растительноядные, реже хищные, крайне разнообразные по величине, форме, окраске, строению и экологии животные, дневные, сумеречные или ночные.</a:t>
            </a:r>
          </a:p>
          <a:p>
            <a:pPr eaLnBrk="1" hangingPunct="1"/>
            <a:r>
              <a:rPr lang="ru-RU" b="1" i="1" dirty="0" smtClean="0">
                <a:solidFill>
                  <a:srgbClr val="003399"/>
                </a:solidFill>
              </a:rPr>
              <a:t>				</a:t>
            </a:r>
            <a:r>
              <a:rPr lang="ru-RU" i="1" dirty="0" smtClean="0">
                <a:solidFill>
                  <a:srgbClr val="003399"/>
                </a:solidFill>
              </a:rPr>
              <a:t>профессор Д.М. Федотов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8458200" cy="714380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b="1" i="1" dirty="0" smtClean="0">
                <a:solidFill>
                  <a:srgbClr val="CC0066"/>
                </a:solidFill>
              </a:rPr>
              <a:t>моллюски</a:t>
            </a:r>
            <a:endParaRPr lang="ru-RU" b="1" i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6143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Проверь себя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3"/>
          </p:nvPr>
        </p:nvSpPr>
        <p:spPr>
          <a:xfrm>
            <a:off x="285750" y="1143000"/>
            <a:ext cx="8686800" cy="3160713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003399"/>
                </a:solidFill>
              </a:rPr>
              <a:t>С 4. </a:t>
            </a:r>
            <a:r>
              <a:rPr lang="ru-RU" smtClean="0">
                <a:solidFill>
                  <a:srgbClr val="003399"/>
                </a:solidFill>
              </a:rPr>
              <a:t>Эти животные бледнеют в тех случаях, когда они выделяют чернильную жидкость, защищаясь от врагов. Цвет осьминога меняется, он светлеет. Враг же нападает на чернильное пятно, по форме напоминающее моллюска.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214813"/>
            <a:ext cx="40005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61" y="-17256"/>
            <a:ext cx="929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2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Вывод: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313" y="1285875"/>
            <a:ext cx="8777287" cy="4794250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003399"/>
                </a:solidFill>
              </a:rPr>
              <a:t>Тип моллюски произошел от ………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003399"/>
                </a:solidFill>
              </a:rPr>
              <a:t>Моллюски ….....животные, хотя у некоторых улиток симметрия нарушается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003399"/>
                </a:solidFill>
              </a:rPr>
              <a:t>Тело часто разделяют на ……. , хотя у двустворчатых моллюсков головы нет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003399"/>
                </a:solidFill>
              </a:rPr>
              <a:t>Основание туловища окружено …........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003399"/>
                </a:solidFill>
              </a:rPr>
              <a:t>Кровеносная система ….... состоит из ………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003399"/>
                </a:solidFill>
              </a:rPr>
              <a:t> Нервная система ……...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003399"/>
                </a:solidFill>
              </a:rPr>
              <a:t> Пищеварительная система состоит из……………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003399"/>
                </a:solidFill>
              </a:rPr>
              <a:t> Органы выделения – …………..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003399"/>
                </a:solidFill>
              </a:rPr>
              <a:t> Встречаются как раздельнополые животные, так и …………….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003399"/>
                </a:solidFill>
              </a:rPr>
              <a:t>Значение в природе и жизни человека ……………….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9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b="1" i="1" dirty="0" smtClean="0">
                <a:solidFill>
                  <a:srgbClr val="CC0066"/>
                </a:solidFill>
              </a:rPr>
              <a:t>Самостоятельная работа</a:t>
            </a:r>
            <a:endParaRPr lang="ru-RU" b="1" i="1" dirty="0">
              <a:solidFill>
                <a:srgbClr val="CC0066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3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642942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Проверь себя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6867" name="Содержимое 8"/>
          <p:cNvSpPr>
            <a:spLocks noGrp="1"/>
          </p:cNvSpPr>
          <p:nvPr>
            <p:ph sz="quarter" idx="13"/>
          </p:nvPr>
        </p:nvSpPr>
        <p:spPr>
          <a:xfrm>
            <a:off x="285750" y="1143000"/>
            <a:ext cx="4143375" cy="5429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C00000"/>
                </a:solidFill>
              </a:rPr>
              <a:t>1 вариант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3399"/>
                </a:solidFill>
              </a:rPr>
              <a:t>1 – 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3399"/>
                </a:solidFill>
              </a:rPr>
              <a:t>2 – 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3399"/>
                </a:solidFill>
              </a:rPr>
              <a:t>3 – б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3399"/>
                </a:solidFill>
              </a:rPr>
              <a:t>4 –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3399"/>
                </a:solidFill>
              </a:rPr>
              <a:t>5 – </a:t>
            </a:r>
            <a:r>
              <a:rPr lang="ru-RU" sz="1800" b="1" i="1" smtClean="0">
                <a:solidFill>
                  <a:srgbClr val="003399"/>
                </a:solidFill>
              </a:rPr>
              <a:t>1 желудочек и 2 предсердия.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smtClean="0">
                <a:solidFill>
                  <a:srgbClr val="003399"/>
                </a:solidFill>
              </a:rPr>
              <a:t>Движутся задним концом тела вперед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3399"/>
                </a:solidFill>
              </a:rPr>
              <a:t>6 – А – 1,4,5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3399"/>
                </a:solidFill>
              </a:rPr>
              <a:t>      Б – 3,5,6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3399"/>
                </a:solidFill>
              </a:rPr>
              <a:t>      В – 2,3,6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6868" name="Содержимое 9"/>
          <p:cNvSpPr>
            <a:spLocks noGrp="1"/>
          </p:cNvSpPr>
          <p:nvPr>
            <p:ph sz="quarter" idx="14"/>
          </p:nvPr>
        </p:nvSpPr>
        <p:spPr>
          <a:xfrm>
            <a:off x="5076825" y="1143000"/>
            <a:ext cx="4067175" cy="5715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C00000"/>
                </a:solidFill>
              </a:rPr>
              <a:t>2 вариант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3399"/>
                </a:solidFill>
              </a:rPr>
              <a:t>1 –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3399"/>
                </a:solidFill>
              </a:rPr>
              <a:t>2 – г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3399"/>
                </a:solidFill>
              </a:rPr>
              <a:t>3 –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3399"/>
                </a:solidFill>
              </a:rPr>
              <a:t>4 – б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3399"/>
                </a:solidFill>
              </a:rPr>
              <a:t>5 </a:t>
            </a:r>
            <a:r>
              <a:rPr lang="ru-RU" b="1" i="1" smtClean="0">
                <a:solidFill>
                  <a:srgbClr val="003399"/>
                </a:solidFill>
              </a:rPr>
              <a:t>– </a:t>
            </a:r>
            <a:r>
              <a:rPr lang="ru-RU" sz="1800" b="1" i="1" smtClean="0">
                <a:solidFill>
                  <a:srgbClr val="003399"/>
                </a:solidFill>
              </a:rPr>
              <a:t>аппарат в виде ленты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smtClean="0">
                <a:solidFill>
                  <a:srgbClr val="003399"/>
                </a:solidFill>
              </a:rPr>
              <a:t>Нога превратилась в щупальца венчиком на голове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3399"/>
                </a:solidFill>
              </a:rPr>
              <a:t>6 </a:t>
            </a:r>
            <a:r>
              <a:rPr lang="ru-RU" sz="2000" b="1" i="1" smtClean="0">
                <a:solidFill>
                  <a:srgbClr val="003399"/>
                </a:solidFill>
              </a:rPr>
              <a:t>– 1 – б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003399"/>
                </a:solidFill>
              </a:rPr>
              <a:t>	2 – в, 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003399"/>
                </a:solidFill>
              </a:rPr>
              <a:t>	3 – д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003399"/>
                </a:solidFill>
              </a:rPr>
              <a:t>	4 – 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003399"/>
                </a:solidFill>
              </a:rPr>
              <a:t>	5 – б, 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i="1" smtClean="0">
                <a:solidFill>
                  <a:srgbClr val="003399"/>
                </a:solidFill>
              </a:rPr>
              <a:t>	6 – г 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>
              <a:solidFill>
                <a:srgbClr val="003399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40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CC0066"/>
                </a:solidFill>
              </a:rPr>
              <a:t>Оцените свою работу</a:t>
            </a:r>
            <a:endParaRPr lang="ru-RU" b="1" i="1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313" y="1988840"/>
            <a:ext cx="8686800" cy="403244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003399"/>
                </a:solidFill>
              </a:rPr>
              <a:t>Оценка выставляется в зависимости от набранной суммы по следующей шкале:</a:t>
            </a:r>
          </a:p>
          <a:p>
            <a:pPr eaLnBrk="1" fontAlgn="auto" hangingPunct="1">
              <a:spcAft>
                <a:spcPts val="0"/>
              </a:spcAft>
              <a:buClr>
                <a:srgbClr val="003399"/>
              </a:buClr>
              <a:buFont typeface="Wingdings" pitchFamily="2" charset="2"/>
              <a:buChar char="Ø"/>
              <a:defRPr/>
            </a:pPr>
            <a:r>
              <a:rPr lang="ru-RU" sz="3200" i="1" dirty="0" smtClean="0">
                <a:solidFill>
                  <a:srgbClr val="003399"/>
                </a:solidFill>
              </a:rPr>
              <a:t>11,5 – 14 баллов – оценка «5»</a:t>
            </a:r>
          </a:p>
          <a:p>
            <a:pPr eaLnBrk="1" fontAlgn="auto" hangingPunct="1">
              <a:spcAft>
                <a:spcPts val="0"/>
              </a:spcAft>
              <a:buClr>
                <a:srgbClr val="003399"/>
              </a:buClr>
              <a:buFont typeface="Wingdings" pitchFamily="2" charset="2"/>
              <a:buChar char="Ø"/>
              <a:defRPr/>
            </a:pPr>
            <a:r>
              <a:rPr lang="ru-RU" sz="3200" i="1" dirty="0" smtClean="0">
                <a:solidFill>
                  <a:srgbClr val="003399"/>
                </a:solidFill>
              </a:rPr>
              <a:t>8,5 – 11.5 баллов – оценка «4»</a:t>
            </a:r>
          </a:p>
          <a:p>
            <a:pPr eaLnBrk="1" fontAlgn="auto" hangingPunct="1">
              <a:spcAft>
                <a:spcPts val="0"/>
              </a:spcAft>
              <a:buClr>
                <a:srgbClr val="003399"/>
              </a:buClr>
              <a:buFont typeface="Wingdings" pitchFamily="2" charset="2"/>
              <a:buChar char="Ø"/>
              <a:defRPr/>
            </a:pPr>
            <a:r>
              <a:rPr lang="ru-RU" sz="3200" i="1" dirty="0" smtClean="0">
                <a:solidFill>
                  <a:srgbClr val="003399"/>
                </a:solidFill>
              </a:rPr>
              <a:t>5,5 – 8,5 баллов  - оценка «3»</a:t>
            </a:r>
          </a:p>
          <a:p>
            <a:pPr eaLnBrk="1" fontAlgn="auto" hangingPunct="1">
              <a:spcAft>
                <a:spcPts val="0"/>
              </a:spcAft>
              <a:buClr>
                <a:srgbClr val="003399"/>
              </a:buClr>
              <a:buFont typeface="Wingdings" pitchFamily="2" charset="2"/>
              <a:buChar char="Ø"/>
              <a:defRPr/>
            </a:pPr>
            <a:r>
              <a:rPr lang="ru-RU" sz="3200" i="1" dirty="0" smtClean="0">
                <a:solidFill>
                  <a:srgbClr val="003399"/>
                </a:solidFill>
              </a:rPr>
              <a:t>2 – 5,5 баллов – оценка «2»</a:t>
            </a:r>
          </a:p>
          <a:p>
            <a:pPr eaLnBrk="1" fontAlgn="auto" hangingPunct="1">
              <a:spcAft>
                <a:spcPts val="0"/>
              </a:spcAft>
              <a:buClr>
                <a:srgbClr val="003399"/>
              </a:buClr>
              <a:buFont typeface="Wingdings" pitchFamily="2" charset="2"/>
              <a:buChar char="Ø"/>
              <a:defRPr/>
            </a:pPr>
            <a:r>
              <a:rPr lang="ru-RU" sz="3200" i="1" dirty="0" smtClean="0">
                <a:solidFill>
                  <a:srgbClr val="003399"/>
                </a:solidFill>
              </a:rPr>
              <a:t>Ниже 2 баллов – оценка «1»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37892" name="Picture 3" descr="F:\моллюски\улит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000500"/>
            <a:ext cx="237331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2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3200" i="1" dirty="0" smtClean="0">
                <a:solidFill>
                  <a:srgbClr val="CC0066"/>
                </a:solidFill>
              </a:rPr>
              <a:t>Дмитрий </a:t>
            </a:r>
            <a:r>
              <a:rPr lang="ru-RU" sz="3200" i="1" dirty="0" err="1" smtClean="0">
                <a:solidFill>
                  <a:srgbClr val="CC0066"/>
                </a:solidFill>
              </a:rPr>
              <a:t>Румата</a:t>
            </a:r>
            <a:r>
              <a:rPr lang="ru-RU" sz="3200" i="1" dirty="0" smtClean="0">
                <a:solidFill>
                  <a:srgbClr val="CC0066"/>
                </a:solidFill>
              </a:rPr>
              <a:t> </a:t>
            </a:r>
            <a:r>
              <a:rPr lang="ru-RU" sz="3200" b="1" dirty="0" smtClean="0">
                <a:solidFill>
                  <a:srgbClr val="CC0066"/>
                </a:solidFill>
              </a:rPr>
              <a:t>«Море в ракушке»</a:t>
            </a:r>
            <a:endParaRPr lang="ru-RU" sz="3200" b="1" dirty="0">
              <a:solidFill>
                <a:srgbClr val="CC0066"/>
              </a:solidFill>
            </a:endParaRPr>
          </a:p>
        </p:txBody>
      </p:sp>
      <p:pic>
        <p:nvPicPr>
          <p:cNvPr id="6" name="Picture 5" descr="Mya na bere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6471">
            <a:off x="585788" y="4017963"/>
            <a:ext cx="3154362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erasto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068">
            <a:off x="4719638" y="3959225"/>
            <a:ext cx="3167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lambislambi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7938">
            <a:off x="606425" y="1519238"/>
            <a:ext cx="29845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586">
            <a:off x="5083175" y="1430338"/>
            <a:ext cx="325120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40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785818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003399"/>
                </a:solidFill>
              </a:rPr>
              <a:t>Домашнее задание</a:t>
            </a:r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50" y="1285875"/>
            <a:ext cx="8686800" cy="5311775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rgbClr val="003399"/>
              </a:buClr>
              <a:buFont typeface="Wingdings 2"/>
              <a:buNone/>
              <a:defRPr/>
            </a:pPr>
            <a:r>
              <a:rPr lang="ru-RU" sz="3900" b="1" i="1" dirty="0" smtClean="0">
                <a:solidFill>
                  <a:srgbClr val="CC0066"/>
                </a:solidFill>
              </a:rPr>
              <a:t>План описания раковины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339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</a:rPr>
              <a:t>1. Когда я впервые увидел ракушку……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339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</a:rPr>
              <a:t>2. Описание раковины: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339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</a:rPr>
              <a:t>	А) название;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339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</a:rPr>
              <a:t>	Б) форма;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339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</a:rPr>
              <a:t>	В) цвет;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339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</a:rPr>
              <a:t>	Г) использование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339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</a:rPr>
              <a:t>	Д) связанная с ней легенда;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339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</a:rPr>
              <a:t>3. Как отражается в стихотворении красота раковины?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3399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</a:rPr>
              <a:t>4. О чем может рассказать ракушка?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17232"/>
            <a:ext cx="6512511" cy="115212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i="1" dirty="0" smtClean="0">
                <a:solidFill>
                  <a:srgbClr val="C00000"/>
                </a:solidFill>
              </a:rPr>
              <a:t>рефлексия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686800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3399"/>
                </a:solidFill>
              </a:rPr>
              <a:t>Проанализируйте – весь ли материал темы вами усвоен?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3399"/>
                </a:solidFill>
              </a:rPr>
              <a:t>Что было для вас трудным?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3399"/>
                </a:solidFill>
              </a:rPr>
              <a:t>Где вы сможете применить полученные знания?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3399"/>
                </a:solidFill>
              </a:rPr>
              <a:t>Оцените свои знания по изученной теме. Предлагаю это выразить фишками.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3399"/>
                </a:solidFill>
              </a:rPr>
              <a:t>Гребешок – легко справился с заданиями.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3399"/>
                </a:solidFill>
              </a:rPr>
              <a:t>Устрица – возникли затруднения.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3399"/>
                </a:solidFill>
              </a:rPr>
              <a:t>Мидия – не справился с заданиями.</a:t>
            </a:r>
          </a:p>
          <a:p>
            <a:pPr>
              <a:buFont typeface="Wingdings 2" pitchFamily="18" charset="2"/>
              <a:buNone/>
            </a:pPr>
            <a:endParaRPr lang="ru-RU" dirty="0" smtClean="0">
              <a:solidFill>
                <a:srgbClr val="003399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25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i="1" dirty="0" smtClean="0">
                <a:solidFill>
                  <a:srgbClr val="003399"/>
                </a:solidFill>
              </a:rPr>
              <a:t>Спасибо за работу на уроке</a:t>
            </a:r>
            <a:endParaRPr lang="ru-RU" i="1" dirty="0">
              <a:solidFill>
                <a:srgbClr val="003399"/>
              </a:solidFill>
            </a:endParaRPr>
          </a:p>
        </p:txBody>
      </p:sp>
      <p:sp>
        <p:nvSpPr>
          <p:cNvPr id="41987" name="Текст 5"/>
          <p:cNvSpPr>
            <a:spLocks noGrp="1"/>
          </p:cNvSpPr>
          <p:nvPr>
            <p:ph type="body" idx="4294967295"/>
          </p:nvPr>
        </p:nvSpPr>
        <p:spPr>
          <a:xfrm>
            <a:off x="0" y="1500188"/>
            <a:ext cx="8358188" cy="391001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1" name="Picture 6" descr="dv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643188"/>
            <a:ext cx="198120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f_0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286000"/>
            <a:ext cx="278606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00188"/>
            <a:ext cx="7535862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3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2908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CC0066"/>
                </a:solidFill>
              </a:rPr>
              <a:t>Ключевой вопрос</a:t>
            </a:r>
            <a:endParaRPr lang="ru-RU" b="1" i="1" dirty="0">
              <a:solidFill>
                <a:srgbClr val="CC0066"/>
              </a:solidFill>
            </a:endParaRPr>
          </a:p>
        </p:txBody>
      </p:sp>
      <p:sp>
        <p:nvSpPr>
          <p:cNvPr id="16387" name="Содержимое 12"/>
          <p:cNvSpPr>
            <a:spLocks noGrp="1"/>
          </p:cNvSpPr>
          <p:nvPr>
            <p:ph sz="quarter" idx="13"/>
          </p:nvPr>
        </p:nvSpPr>
        <p:spPr>
          <a:xfrm>
            <a:off x="357188" y="1600200"/>
            <a:ext cx="8634412" cy="15430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3399"/>
                </a:solidFill>
              </a:rPr>
              <a:t>Характерные особенности строения и</a:t>
            </a:r>
            <a:r>
              <a:rPr lang="en-US" smtClean="0">
                <a:solidFill>
                  <a:srgbClr val="003399"/>
                </a:solidFill>
              </a:rPr>
              <a:t> </a:t>
            </a:r>
            <a:r>
              <a:rPr lang="ru-RU" smtClean="0">
                <a:solidFill>
                  <a:srgbClr val="003399"/>
                </a:solidFill>
              </a:rPr>
              <a:t>жизнедеятельности представителей различных классов моллюсков. </a:t>
            </a:r>
          </a:p>
        </p:txBody>
      </p:sp>
      <p:pic>
        <p:nvPicPr>
          <p:cNvPr id="16389" name="Picture 14" descr="SDC11720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0438" y="3500438"/>
            <a:ext cx="2916237" cy="2187575"/>
          </a:xfrm>
        </p:spPr>
      </p:pic>
      <p:pic>
        <p:nvPicPr>
          <p:cNvPr id="16388" name="Picture 40" descr="SDC1169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00438"/>
            <a:ext cx="2916238" cy="2187575"/>
          </a:xfrm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40125"/>
            <a:ext cx="1928813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1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643998" cy="604363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Список используемой литературы:</a:t>
            </a:r>
            <a:r>
              <a:rPr lang="ru-RU" sz="1200" b="1" dirty="0" smtClean="0">
                <a:solidFill>
                  <a:srgbClr val="003399"/>
                </a:solidFill>
              </a:rPr>
              <a:t/>
            </a:r>
            <a:br>
              <a:rPr lang="ru-RU" sz="1200" b="1" dirty="0" smtClean="0">
                <a:solidFill>
                  <a:srgbClr val="003399"/>
                </a:solidFill>
              </a:rPr>
            </a:br>
            <a:r>
              <a:rPr lang="ru-RU" sz="1200" dirty="0" smtClean="0">
                <a:solidFill>
                  <a:srgbClr val="003399"/>
                </a:solidFill>
              </a:rPr>
              <a:t/>
            </a:r>
            <a:br>
              <a:rPr lang="ru-RU" sz="1200" dirty="0" smtClean="0">
                <a:solidFill>
                  <a:srgbClr val="003399"/>
                </a:solidFill>
              </a:rPr>
            </a:br>
            <a:r>
              <a:rPr lang="ru-RU" sz="1400" dirty="0" smtClean="0">
                <a:solidFill>
                  <a:srgbClr val="003399"/>
                </a:solidFill>
              </a:rPr>
              <a:t>1.Биология.7-8 классы: Тесты [Текст] / Авт.-сост. М.В. </a:t>
            </a:r>
            <a:r>
              <a:rPr lang="ru-RU" sz="1400" dirty="0" err="1" smtClean="0">
                <a:solidFill>
                  <a:srgbClr val="003399"/>
                </a:solidFill>
              </a:rPr>
              <a:t>Оданович</a:t>
            </a:r>
            <a:r>
              <a:rPr lang="ru-RU" sz="1400" dirty="0" smtClean="0">
                <a:solidFill>
                  <a:srgbClr val="003399"/>
                </a:solidFill>
              </a:rPr>
              <a:t>. – Волгоград: Учитель, 2012. - 150с.</a:t>
            </a:r>
            <a:br>
              <a:rPr lang="ru-RU" sz="1400" dirty="0" smtClean="0">
                <a:solidFill>
                  <a:srgbClr val="003399"/>
                </a:solidFill>
              </a:rPr>
            </a:br>
            <a:r>
              <a:rPr lang="ru-RU" sz="1400" dirty="0" smtClean="0">
                <a:solidFill>
                  <a:srgbClr val="003399"/>
                </a:solidFill>
              </a:rPr>
              <a:t> </a:t>
            </a:r>
            <a:br>
              <a:rPr lang="ru-RU" sz="1400" dirty="0" smtClean="0">
                <a:solidFill>
                  <a:srgbClr val="003399"/>
                </a:solidFill>
              </a:rPr>
            </a:br>
            <a:r>
              <a:rPr lang="ru-RU" sz="1400" dirty="0" smtClean="0">
                <a:solidFill>
                  <a:srgbClr val="003399"/>
                </a:solidFill>
              </a:rPr>
              <a:t>2.ГИА 2014. Биология. 9класс. Государственная итоговая аттестация (в новой форме): Типовые тестовые задания [Текст] / Г.И. </a:t>
            </a:r>
            <a:r>
              <a:rPr lang="ru-RU" sz="1400" dirty="0" err="1" smtClean="0">
                <a:solidFill>
                  <a:srgbClr val="003399"/>
                </a:solidFill>
              </a:rPr>
              <a:t>Лернер</a:t>
            </a:r>
            <a:r>
              <a:rPr lang="ru-RU" sz="1400" dirty="0" smtClean="0">
                <a:solidFill>
                  <a:srgbClr val="003399"/>
                </a:solidFill>
              </a:rPr>
              <a:t>. - М.: Экзамен, 2014. – 158с.</a:t>
            </a:r>
            <a:br>
              <a:rPr lang="ru-RU" sz="1400" dirty="0" smtClean="0">
                <a:solidFill>
                  <a:srgbClr val="003399"/>
                </a:solidFill>
              </a:rPr>
            </a:br>
            <a:r>
              <a:rPr lang="ru-RU" sz="1400" dirty="0" smtClean="0">
                <a:solidFill>
                  <a:srgbClr val="003399"/>
                </a:solidFill>
              </a:rPr>
              <a:t> </a:t>
            </a:r>
            <a:br>
              <a:rPr lang="ru-RU" sz="1400" dirty="0" smtClean="0">
                <a:solidFill>
                  <a:srgbClr val="003399"/>
                </a:solidFill>
              </a:rPr>
            </a:br>
            <a:r>
              <a:rPr lang="ru-RU" sz="1400" dirty="0" smtClean="0">
                <a:solidFill>
                  <a:srgbClr val="003399"/>
                </a:solidFill>
              </a:rPr>
              <a:t>3.Константинов, В.М. Биология 7класс: Учебник для учащихся общеобразовательных учреждений [Текст] / В.М. Константинов и др. / Под ред. проф. В.М.Константинова. - 4-еизд., </a:t>
            </a:r>
            <a:r>
              <a:rPr lang="ru-RU" sz="1400" dirty="0" err="1" smtClean="0">
                <a:solidFill>
                  <a:srgbClr val="003399"/>
                </a:solidFill>
              </a:rPr>
              <a:t>испр</a:t>
            </a:r>
            <a:r>
              <a:rPr lang="ru-RU" sz="1400" dirty="0" smtClean="0">
                <a:solidFill>
                  <a:srgbClr val="003399"/>
                </a:solidFill>
              </a:rPr>
              <a:t>.- М.: </a:t>
            </a:r>
            <a:r>
              <a:rPr lang="ru-RU" sz="1400" dirty="0" err="1" smtClean="0">
                <a:solidFill>
                  <a:srgbClr val="003399"/>
                </a:solidFill>
              </a:rPr>
              <a:t>Вентана-Граф</a:t>
            </a:r>
            <a:r>
              <a:rPr lang="ru-RU" sz="1400" dirty="0" smtClean="0">
                <a:solidFill>
                  <a:srgbClr val="003399"/>
                </a:solidFill>
              </a:rPr>
              <a:t>, 2011.—304с.: ил.</a:t>
            </a:r>
            <a:br>
              <a:rPr lang="ru-RU" sz="1400" dirty="0" smtClean="0">
                <a:solidFill>
                  <a:srgbClr val="003399"/>
                </a:solidFill>
              </a:rPr>
            </a:br>
            <a:r>
              <a:rPr lang="ru-RU" sz="1400" dirty="0" smtClean="0">
                <a:solidFill>
                  <a:srgbClr val="003399"/>
                </a:solidFill>
              </a:rPr>
              <a:t> </a:t>
            </a:r>
            <a:br>
              <a:rPr lang="ru-RU" sz="1400" dirty="0" smtClean="0">
                <a:solidFill>
                  <a:srgbClr val="003399"/>
                </a:solidFill>
              </a:rPr>
            </a:br>
            <a:r>
              <a:rPr lang="ru-RU" sz="1400" dirty="0" smtClean="0">
                <a:solidFill>
                  <a:srgbClr val="003399"/>
                </a:solidFill>
              </a:rPr>
              <a:t>4.Контрольно – измерительные материалы. Биология 7класс [Текст] / Сост. Н.А.Артемьева. – М.: ВАКО, 2013. - 112с.</a:t>
            </a:r>
            <a:br>
              <a:rPr lang="ru-RU" sz="1400" dirty="0" smtClean="0">
                <a:solidFill>
                  <a:srgbClr val="003399"/>
                </a:solidFill>
              </a:rPr>
            </a:br>
            <a:r>
              <a:rPr lang="ru-RU" sz="1400" dirty="0" smtClean="0">
                <a:solidFill>
                  <a:srgbClr val="003399"/>
                </a:solidFill>
              </a:rPr>
              <a:t> </a:t>
            </a:r>
            <a:br>
              <a:rPr lang="ru-RU" sz="1400" dirty="0" smtClean="0">
                <a:solidFill>
                  <a:srgbClr val="003399"/>
                </a:solidFill>
              </a:rPr>
            </a:br>
            <a:r>
              <a:rPr lang="ru-RU" sz="1400" dirty="0" smtClean="0">
                <a:solidFill>
                  <a:srgbClr val="003399"/>
                </a:solidFill>
              </a:rPr>
              <a:t>5.Лернер, Г.И. Биология 7-8 классы: Тестовые задания к основным учебникам. Рабочая тетрадь [Текст] / Г. Л. </a:t>
            </a:r>
            <a:r>
              <a:rPr lang="ru-RU" sz="1400" dirty="0" err="1" smtClean="0">
                <a:solidFill>
                  <a:srgbClr val="003399"/>
                </a:solidFill>
              </a:rPr>
              <a:t>Лернер</a:t>
            </a:r>
            <a:r>
              <a:rPr lang="ru-RU" sz="1400" dirty="0" smtClean="0">
                <a:solidFill>
                  <a:srgbClr val="003399"/>
                </a:solidFill>
              </a:rPr>
              <a:t>.- М.: </a:t>
            </a:r>
            <a:r>
              <a:rPr lang="ru-RU" sz="1400" dirty="0" err="1" smtClean="0">
                <a:solidFill>
                  <a:srgbClr val="003399"/>
                </a:solidFill>
              </a:rPr>
              <a:t>Эксмо</a:t>
            </a:r>
            <a:r>
              <a:rPr lang="ru-RU" sz="1400" dirty="0" smtClean="0">
                <a:solidFill>
                  <a:srgbClr val="003399"/>
                </a:solidFill>
              </a:rPr>
              <a:t>, 2008. - 208 с. - (АВС. Все уровни ЕГЭ).</a:t>
            </a:r>
            <a:br>
              <a:rPr lang="ru-RU" sz="1400" dirty="0" smtClean="0">
                <a:solidFill>
                  <a:srgbClr val="003399"/>
                </a:solidFill>
              </a:rPr>
            </a:br>
            <a:r>
              <a:rPr lang="ru-RU" sz="1400" dirty="0" smtClean="0">
                <a:solidFill>
                  <a:srgbClr val="003399"/>
                </a:solidFill>
              </a:rPr>
              <a:t> </a:t>
            </a:r>
            <a:br>
              <a:rPr lang="ru-RU" sz="1400" dirty="0" smtClean="0">
                <a:solidFill>
                  <a:srgbClr val="003399"/>
                </a:solidFill>
              </a:rPr>
            </a:br>
            <a:r>
              <a:rPr lang="ru-RU" sz="1400" dirty="0" smtClean="0">
                <a:solidFill>
                  <a:srgbClr val="003399"/>
                </a:solidFill>
              </a:rPr>
              <a:t>6.Оптимальный банк заданий для подготовки учащихся. Единый государственный экзамен 2013. Биология: Учебное пособие [Текст] / Г.С.Калинова и др. – Москва: </a:t>
            </a:r>
            <a:r>
              <a:rPr lang="ru-RU" sz="1400" dirty="0" err="1" smtClean="0">
                <a:solidFill>
                  <a:srgbClr val="003399"/>
                </a:solidFill>
              </a:rPr>
              <a:t>Интелект-Центр</a:t>
            </a:r>
            <a:r>
              <a:rPr lang="ru-RU" sz="1400" dirty="0" smtClean="0">
                <a:solidFill>
                  <a:srgbClr val="003399"/>
                </a:solidFill>
              </a:rPr>
              <a:t>, 2013. – 184с.</a:t>
            </a:r>
            <a:br>
              <a:rPr lang="ru-RU" sz="1400" dirty="0" smtClean="0">
                <a:solidFill>
                  <a:srgbClr val="003399"/>
                </a:solidFill>
              </a:rPr>
            </a:br>
            <a:r>
              <a:rPr lang="ru-RU" sz="1400" dirty="0" smtClean="0">
                <a:solidFill>
                  <a:srgbClr val="003399"/>
                </a:solidFill>
              </a:rPr>
              <a:t> </a:t>
            </a:r>
            <a:br>
              <a:rPr lang="ru-RU" sz="1400" dirty="0" smtClean="0">
                <a:solidFill>
                  <a:srgbClr val="003399"/>
                </a:solidFill>
              </a:rPr>
            </a:br>
            <a:r>
              <a:rPr lang="ru-RU" sz="1400" dirty="0" smtClean="0">
                <a:solidFill>
                  <a:srgbClr val="003399"/>
                </a:solidFill>
              </a:rPr>
              <a:t>7. http://yandex.ru/images/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921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627313" y="914400"/>
            <a:ext cx="4302125" cy="1143000"/>
          </a:xfrm>
          <a:prstGeom prst="rect">
            <a:avLst/>
          </a:prstGeom>
          <a:solidFill>
            <a:srgbClr val="FFFF66">
              <a:alpha val="4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990033"/>
                </a:solidFill>
                <a:latin typeface="Times New Roman" pitchFamily="18" charset="0"/>
              </a:rPr>
              <a:t>Тип Моллюски </a:t>
            </a:r>
          </a:p>
          <a:p>
            <a:pPr algn="ctr"/>
            <a:r>
              <a:rPr lang="ru-RU" sz="3200" b="1">
                <a:solidFill>
                  <a:srgbClr val="990033"/>
                </a:solidFill>
                <a:latin typeface="Times New Roman" pitchFamily="18" charset="0"/>
              </a:rPr>
              <a:t>130 000 видов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228600" y="3657600"/>
            <a:ext cx="2743200" cy="990600"/>
          </a:xfrm>
          <a:prstGeom prst="ellipse">
            <a:avLst/>
          </a:prstGeom>
          <a:gradFill rotWithShape="1">
            <a:gsLst>
              <a:gs pos="0">
                <a:srgbClr val="FFBC86"/>
              </a:gs>
              <a:gs pos="50000">
                <a:srgbClr val="FFD4B6"/>
              </a:gs>
              <a:gs pos="100000">
                <a:srgbClr val="FFE9DB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0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1600200" y="2057400"/>
            <a:ext cx="1219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572000" y="2057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6172200" y="2057400"/>
            <a:ext cx="1295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3214688" y="3786188"/>
            <a:ext cx="2743200" cy="990600"/>
          </a:xfrm>
          <a:prstGeom prst="ellipse">
            <a:avLst/>
          </a:prstGeom>
          <a:gradFill rotWithShape="1">
            <a:gsLst>
              <a:gs pos="0">
                <a:srgbClr val="FFBC86"/>
              </a:gs>
              <a:gs pos="50000">
                <a:srgbClr val="FFD4B6"/>
              </a:gs>
              <a:gs pos="100000">
                <a:srgbClr val="FFE9DB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0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6072188" y="3714750"/>
            <a:ext cx="2743200" cy="990600"/>
          </a:xfrm>
          <a:prstGeom prst="ellipse">
            <a:avLst/>
          </a:prstGeom>
          <a:gradFill rotWithShape="1">
            <a:gsLst>
              <a:gs pos="0">
                <a:srgbClr val="FFBC86"/>
              </a:gs>
              <a:gs pos="50000">
                <a:srgbClr val="FFD4B6"/>
              </a:gs>
              <a:gs pos="100000">
                <a:srgbClr val="FFE9DB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0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29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  <p:bldP spid="19459" grpId="0" animBg="1" autoUpdateAnimBg="0"/>
      <p:bldP spid="19462" grpId="0" animBg="1"/>
      <p:bldP spid="19463" grpId="0" animBg="1"/>
      <p:bldP spid="19464" grpId="0" animBg="1"/>
      <p:bldP spid="9" grpId="0" animBg="1" autoUpdateAnimBg="0"/>
      <p:bldP spid="1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313" y="1214438"/>
            <a:ext cx="8929687" cy="1857375"/>
          </a:xfrm>
        </p:spPr>
        <p:txBody>
          <a:bodyPr>
            <a:normAutofit/>
          </a:bodyPr>
          <a:lstStyle/>
          <a:p>
            <a:pPr marL="457200" indent="-457200" eaLnBrk="1" hangingPunct="1">
              <a:buClr>
                <a:srgbClr val="3333FF"/>
              </a:buClr>
              <a:buFont typeface="Franklin Gothic Medium" pitchFamily="34" charset="0"/>
              <a:buAutoNum type="arabicPeriod"/>
            </a:pPr>
            <a:r>
              <a:rPr lang="ru-RU" smtClean="0">
                <a:solidFill>
                  <a:srgbClr val="003399"/>
                </a:solidFill>
              </a:rPr>
              <a:t>Чем можно объяснить причину того, что моллюски – одна из наиболее распространенных групп животных?</a:t>
            </a:r>
          </a:p>
          <a:p>
            <a:pPr marL="457200" indent="-457200" eaLnBrk="1" hangingPunct="1">
              <a:buClr>
                <a:srgbClr val="3333FF"/>
              </a:buClr>
              <a:buFont typeface="Franklin Gothic Medium" pitchFamily="34" charset="0"/>
              <a:buAutoNum type="arabicPeriod"/>
            </a:pPr>
            <a:r>
              <a:rPr lang="ru-RU" smtClean="0">
                <a:solidFill>
                  <a:srgbClr val="003399"/>
                </a:solidFill>
              </a:rPr>
              <a:t>Каково значение моллюсков в природе и жизни человека?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8458200" cy="857256"/>
          </a:xfrm>
        </p:spPr>
        <p:txBody>
          <a:bodyPr/>
          <a:lstStyle/>
          <a:p>
            <a:pPr marL="182880" indent="0" algn="r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CC0066"/>
                </a:solidFill>
              </a:rPr>
              <a:t>Ответьте на вопросы</a:t>
            </a:r>
            <a:endParaRPr lang="ru-RU" b="1" i="1" dirty="0">
              <a:solidFill>
                <a:srgbClr val="CC0066"/>
              </a:solidFill>
            </a:endParaRPr>
          </a:p>
        </p:txBody>
      </p:sp>
      <p:pic>
        <p:nvPicPr>
          <p:cNvPr id="18436" name="Содержимое 15" descr="жемч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214688"/>
            <a:ext cx="407193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214688"/>
            <a:ext cx="40227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9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686800" cy="841375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i="1" dirty="0" smtClean="0">
                <a:solidFill>
                  <a:srgbClr val="CC0066"/>
                </a:solidFill>
              </a:rPr>
              <a:t>Распределите по классам представителей типа моллюсков</a:t>
            </a:r>
            <a:endParaRPr lang="ru-RU" sz="3200" i="1" dirty="0">
              <a:solidFill>
                <a:srgbClr val="CC0066"/>
              </a:solidFill>
            </a:endParaRPr>
          </a:p>
        </p:txBody>
      </p:sp>
      <p:sp>
        <p:nvSpPr>
          <p:cNvPr id="19459" name="Подзаголовок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143375" cy="21859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990033"/>
                </a:solidFill>
              </a:rPr>
              <a:t>А</a:t>
            </a:r>
            <a:r>
              <a:rPr lang="ru-RU" sz="2400" b="1" dirty="0" smtClean="0">
                <a:solidFill>
                  <a:srgbClr val="990033"/>
                </a:solidFill>
              </a:rPr>
              <a:t>. </a:t>
            </a:r>
            <a:r>
              <a:rPr lang="ru-RU" sz="2000" b="1" dirty="0" smtClean="0">
                <a:solidFill>
                  <a:srgbClr val="990033"/>
                </a:solidFill>
              </a:rPr>
              <a:t>Класс Брюхоногие………....</a:t>
            </a:r>
            <a:endParaRPr lang="en-US" sz="2000" b="1" dirty="0" smtClean="0">
              <a:solidFill>
                <a:srgbClr val="990033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000" b="1" dirty="0" smtClean="0">
              <a:solidFill>
                <a:srgbClr val="990033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990033"/>
                </a:solidFill>
              </a:rPr>
              <a:t>Б. Класс Двустворчатые………</a:t>
            </a:r>
            <a:endParaRPr lang="en-US" sz="2000" b="1" dirty="0" smtClean="0">
              <a:solidFill>
                <a:srgbClr val="990033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000" b="1" dirty="0" smtClean="0">
              <a:solidFill>
                <a:srgbClr val="990033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990033"/>
                </a:solidFill>
              </a:rPr>
              <a:t>В. Класс Головоногие………….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4652963" y="1600200"/>
            <a:ext cx="4491037" cy="472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3333FF"/>
                </a:solidFill>
              </a:rPr>
              <a:t>Представители моллюсков: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rgbClr val="003399"/>
                </a:solidFill>
              </a:rPr>
              <a:t>Перловица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1900" b="1" dirty="0" smtClean="0">
                <a:solidFill>
                  <a:srgbClr val="003399"/>
                </a:solidFill>
              </a:rPr>
              <a:t>Каракатица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1900" b="1" dirty="0" smtClean="0">
                <a:solidFill>
                  <a:srgbClr val="003399"/>
                </a:solidFill>
              </a:rPr>
              <a:t>Слизень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1900" b="1" dirty="0" smtClean="0">
                <a:solidFill>
                  <a:srgbClr val="003399"/>
                </a:solidFill>
              </a:rPr>
              <a:t>Кальмар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1900" b="1" dirty="0" smtClean="0">
                <a:solidFill>
                  <a:srgbClr val="003399"/>
                </a:solidFill>
              </a:rPr>
              <a:t>Устрица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1900" b="1" dirty="0" smtClean="0">
                <a:solidFill>
                  <a:srgbClr val="003399"/>
                </a:solidFill>
              </a:rPr>
              <a:t>Прудовик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1900" b="1" dirty="0" smtClean="0">
                <a:solidFill>
                  <a:srgbClr val="003399"/>
                </a:solidFill>
              </a:rPr>
              <a:t>Осьминог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1900" b="1" dirty="0" smtClean="0">
                <a:solidFill>
                  <a:srgbClr val="003399"/>
                </a:solidFill>
              </a:rPr>
              <a:t>Виноградная улитка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1900" b="1" dirty="0" smtClean="0">
                <a:solidFill>
                  <a:srgbClr val="003399"/>
                </a:solidFill>
              </a:rPr>
              <a:t>Беззубка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1900" b="1" dirty="0" smtClean="0">
                <a:solidFill>
                  <a:srgbClr val="003399"/>
                </a:solidFill>
              </a:rPr>
              <a:t>Катушка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1900" b="1" dirty="0" smtClean="0">
                <a:solidFill>
                  <a:srgbClr val="003399"/>
                </a:solidFill>
              </a:rPr>
              <a:t>Аргонавт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3399"/>
              </a:buClr>
              <a:buFont typeface="+mj-lt"/>
              <a:buAutoNum type="arabicPeriod"/>
              <a:defRPr/>
            </a:pPr>
            <a:r>
              <a:rPr lang="ru-RU" sz="1900" b="1" dirty="0" smtClean="0">
                <a:solidFill>
                  <a:srgbClr val="003399"/>
                </a:solidFill>
              </a:rPr>
              <a:t>Мидии </a:t>
            </a:r>
            <a:endParaRPr lang="ru-RU" sz="1900" b="1" dirty="0">
              <a:solidFill>
                <a:srgbClr val="003399"/>
              </a:solidFill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857625"/>
            <a:ext cx="22653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7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785" y="260648"/>
            <a:ext cx="8458200" cy="1222375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Проверь себя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5720" y="1571612"/>
            <a:ext cx="3857652" cy="2428892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А – 3, 6, 8, 10</a:t>
            </a:r>
          </a:p>
          <a:p>
            <a:pPr fontAlgn="auto">
              <a:spcAft>
                <a:spcPts val="0"/>
              </a:spcAft>
              <a:defRPr/>
            </a:pPr>
            <a:endParaRPr lang="ru-RU" sz="3600" cap="all" dirty="0">
              <a:solidFill>
                <a:srgbClr val="003399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600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Б – 1, 5, 9, 12</a:t>
            </a:r>
          </a:p>
          <a:p>
            <a:pPr fontAlgn="auto">
              <a:spcAft>
                <a:spcPts val="0"/>
              </a:spcAft>
              <a:defRPr/>
            </a:pPr>
            <a:endParaRPr lang="ru-RU" sz="3600" cap="all" dirty="0">
              <a:solidFill>
                <a:srgbClr val="003399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600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– 2, 4, 7, 11</a:t>
            </a:r>
          </a:p>
        </p:txBody>
      </p:sp>
      <p:pic>
        <p:nvPicPr>
          <p:cNvPr id="20484" name="Picture 8" descr="050504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9" t="50749" r="50381"/>
          <a:stretch>
            <a:fillRect/>
          </a:stretch>
        </p:blipFill>
        <p:spPr bwMode="auto">
          <a:xfrm>
            <a:off x="5643563" y="1571625"/>
            <a:ext cx="26939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2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i="1" dirty="0" smtClean="0">
                <a:solidFill>
                  <a:srgbClr val="CC0066"/>
                </a:solidFill>
              </a:rPr>
              <a:t>Установите, кто из представителей моллюсков лишний в каждом ряду</a:t>
            </a:r>
            <a:endParaRPr lang="ru-RU" sz="3200" b="1" i="1" dirty="0">
              <a:solidFill>
                <a:srgbClr val="CC0066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268760"/>
            <a:ext cx="8686800" cy="4446256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2400" cap="all" dirty="0" smtClean="0">
              <a:solidFill>
                <a:srgbClr val="990033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2400" cap="all" dirty="0">
              <a:solidFill>
                <a:srgbClr val="990033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2400" cap="all" dirty="0" smtClean="0">
              <a:solidFill>
                <a:srgbClr val="990033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cap="all" dirty="0" smtClean="0">
                <a:solidFill>
                  <a:srgbClr val="990033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А</a:t>
            </a:r>
            <a:r>
              <a:rPr lang="ru-RU" sz="2400" b="1" cap="all" dirty="0">
                <a:solidFill>
                  <a:srgbClr val="990033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.  Лишние по наличию раковины</a:t>
            </a:r>
            <a:r>
              <a:rPr lang="ru-RU" sz="2400" b="1" cap="all" dirty="0" smtClean="0">
                <a:solidFill>
                  <a:srgbClr val="990033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endParaRPr lang="ru-RU" sz="2400" cap="all" dirty="0">
              <a:solidFill>
                <a:srgbClr val="990033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200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Слизень, прудовик, катушка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200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Осьминог, каракатица, морской гребешок</a:t>
            </a:r>
            <a:endParaRPr lang="en-US" sz="2200" b="1" cap="all" dirty="0">
              <a:solidFill>
                <a:srgbClr val="003399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arenR"/>
              <a:defRPr/>
            </a:pPr>
            <a:endParaRPr lang="ru-RU" sz="1600" b="1" cap="all" dirty="0">
              <a:solidFill>
                <a:srgbClr val="003399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990033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Б. Лишние по родству</a:t>
            </a:r>
            <a:r>
              <a:rPr lang="ru-RU" sz="2400" b="1" cap="all" dirty="0" smtClean="0">
                <a:solidFill>
                  <a:srgbClr val="990033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endParaRPr lang="ru-RU" sz="2400" cap="all" dirty="0">
              <a:solidFill>
                <a:srgbClr val="990033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400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Слизни, устрица, прудовик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400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Осьминог, жемчужница, каракатица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400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Беззубка, прудовик, перловица</a:t>
            </a:r>
            <a:endParaRPr lang="en-US" sz="2400" b="1" cap="all" dirty="0">
              <a:solidFill>
                <a:srgbClr val="003399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arenR"/>
              <a:defRPr/>
            </a:pPr>
            <a:endParaRPr lang="ru-RU" sz="1600" b="1" cap="all" dirty="0">
              <a:solidFill>
                <a:srgbClr val="003399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990033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В. Лишние по образу жизни</a:t>
            </a:r>
            <a:r>
              <a:rPr lang="ru-RU" sz="2400" b="1" cap="all" dirty="0" smtClean="0">
                <a:solidFill>
                  <a:srgbClr val="990033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endParaRPr lang="ru-RU" sz="2400" cap="all" dirty="0">
              <a:solidFill>
                <a:srgbClr val="990033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400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Беззубка, устрица, морской гребешок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400" b="1" cap="all" dirty="0" err="1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Рапана</a:t>
            </a:r>
            <a:r>
              <a:rPr lang="ru-RU" sz="2400" b="1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, осьминог, морская жемчужница</a:t>
            </a:r>
          </a:p>
          <a:p>
            <a:pPr fontAlgn="auto">
              <a:spcAft>
                <a:spcPts val="0"/>
              </a:spcAft>
              <a:defRPr/>
            </a:pPr>
            <a:endParaRPr lang="ru-RU" sz="24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ru-RU" sz="2000" cap="all" dirty="0">
              <a:solidFill>
                <a:srgbClr val="003399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1508" name="Picture 6" descr="050504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452" r="24010"/>
          <a:stretch>
            <a:fillRect/>
          </a:stretch>
        </p:blipFill>
        <p:spPr bwMode="auto">
          <a:xfrm>
            <a:off x="6882101" y="3645024"/>
            <a:ext cx="2261899" cy="270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214422"/>
            <a:ext cx="9001156" cy="442915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i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Проверь себя</a:t>
            </a:r>
          </a:p>
          <a:p>
            <a:pPr fontAlgn="auto">
              <a:spcAft>
                <a:spcPts val="0"/>
              </a:spcAft>
              <a:defRPr/>
            </a:pP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А 1 – слизень, А 2 – Морской гребешок</a:t>
            </a:r>
          </a:p>
          <a:p>
            <a:pPr fontAlgn="auto">
              <a:spcAft>
                <a:spcPts val="0"/>
              </a:spcAft>
              <a:defRPr/>
            </a:pPr>
            <a:endParaRPr lang="ru-RU" sz="2800" cap="all" dirty="0">
              <a:solidFill>
                <a:srgbClr val="003399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Б 1 – устрица, Б 2 – жемчужница, Б 3 – прудовик</a:t>
            </a:r>
          </a:p>
          <a:p>
            <a:pPr fontAlgn="auto">
              <a:spcAft>
                <a:spcPts val="0"/>
              </a:spcAft>
              <a:defRPr/>
            </a:pPr>
            <a:endParaRPr lang="ru-RU" sz="2800" cap="all" dirty="0">
              <a:solidFill>
                <a:srgbClr val="003399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1 – устрица, В 2 - Осьминог</a:t>
            </a:r>
          </a:p>
          <a:p>
            <a:pPr fontAlgn="auto">
              <a:spcAft>
                <a:spcPts val="0"/>
              </a:spcAft>
              <a:defRPr/>
            </a:pP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071938"/>
            <a:ext cx="20716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9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</TotalTime>
  <Words>984</Words>
  <Application>Microsoft Office PowerPoint</Application>
  <PresentationFormat>Экран (4:3)</PresentationFormat>
  <Paragraphs>209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Franklin Gothic Medium</vt:lpstr>
      <vt:lpstr>Georgia</vt:lpstr>
      <vt:lpstr>Times New Roman</vt:lpstr>
      <vt:lpstr>Trebuchet MS</vt:lpstr>
      <vt:lpstr>Wingdings</vt:lpstr>
      <vt:lpstr>Wingdings 2</vt:lpstr>
      <vt:lpstr>Воздушный поток</vt:lpstr>
      <vt:lpstr>Фотография Photo Editor</vt:lpstr>
      <vt:lpstr>Тип моллюски  </vt:lpstr>
      <vt:lpstr>моллюски</vt:lpstr>
      <vt:lpstr>Ключевой вопрос</vt:lpstr>
      <vt:lpstr>Презентация PowerPoint</vt:lpstr>
      <vt:lpstr>Ответьте на вопросы</vt:lpstr>
      <vt:lpstr>Распределите по классам представителей типа моллюсков</vt:lpstr>
      <vt:lpstr>Проверь себя</vt:lpstr>
      <vt:lpstr>Установите, кто из представителей моллюсков лишний в каждом ряду</vt:lpstr>
      <vt:lpstr>Презентация PowerPoint</vt:lpstr>
      <vt:lpstr>Проверь себя </vt:lpstr>
      <vt:lpstr>Из фраз, предложенных ниже, составьте два текста, характеризующих большого прудовика и беззубку.  При выполнении задания используйте условные обозначения.</vt:lpstr>
      <vt:lpstr>Презентация PowerPoint</vt:lpstr>
      <vt:lpstr>Биологические задачи</vt:lpstr>
      <vt:lpstr>Проверь себя</vt:lpstr>
      <vt:lpstr>С 2.  Почему раковины двустворчатых моллюсков открываются с большим трудом: </vt:lpstr>
      <vt:lpstr>Проверь себя</vt:lpstr>
      <vt:lpstr>С 3. Как моллюски очищают воду от примесей вредных веществ? </vt:lpstr>
      <vt:lpstr>Проверь себя</vt:lpstr>
      <vt:lpstr>С 4. В каких случаях кальмары, осьминоги, каракатицы бледнеют? </vt:lpstr>
      <vt:lpstr>Проверь себя</vt:lpstr>
      <vt:lpstr>Презентация PowerPoint</vt:lpstr>
      <vt:lpstr>Вывод:</vt:lpstr>
      <vt:lpstr>Самостоятельная работа</vt:lpstr>
      <vt:lpstr>Проверь себя</vt:lpstr>
      <vt:lpstr>Оцените свою работу</vt:lpstr>
      <vt:lpstr>Дмитрий Румата «Море в ракушке»</vt:lpstr>
      <vt:lpstr>Домашнее задание</vt:lpstr>
      <vt:lpstr>рефлексия</vt:lpstr>
      <vt:lpstr>Спасибо за работу на уроке</vt:lpstr>
      <vt:lpstr>Список используемой литературы:  1.Биология.7-8 классы: Тесты [Текст] / Авт.-сост. М.В. Оданович. – Волгоград: Учитель, 2012. - 150с.   2.ГИА 2014. Биология. 9класс. Государственная итоговая аттестация (в новой форме): Типовые тестовые задания [Текст] / Г.И. Лернер. - М.: Экзамен, 2014. – 158с.   3.Константинов, В.М. Биология 7класс: Учебник для учащихся общеобразовательных учреждений [Текст] / В.М. Константинов и др. / Под ред. проф. В.М.Константинова. - 4-еизд., испр.- М.: Вентана-Граф, 2011.—304с.: ил.   4.Контрольно – измерительные материалы. Биология 7класс [Текст] / Сост. Н.А.Артемьева. – М.: ВАКО, 2013. - 112с.   5.Лернер, Г.И. Биология 7-8 классы: Тестовые задания к основным учебникам. Рабочая тетрадь [Текст] / Г. Л. Лернер.- М.: Эксмо, 2008. - 208 с. - (АВС. Все уровни ЕГЭ).   6.Оптимальный банк заданий для подготовки учащихся. Единый государственный экзамен 2013. Биология: Учебное пособие [Текст] / Г.С.Калинова и др. – Москва: Интелект-Центр, 2013. – 184с.   7. http://yandex.ru/images/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моллюски</dc:title>
  <dc:creator>PC</dc:creator>
  <cp:lastModifiedBy>User</cp:lastModifiedBy>
  <cp:revision>9</cp:revision>
  <dcterms:created xsi:type="dcterms:W3CDTF">2015-10-17T20:12:10Z</dcterms:created>
  <dcterms:modified xsi:type="dcterms:W3CDTF">2015-10-19T06:13:11Z</dcterms:modified>
</cp:coreProperties>
</file>