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9" r:id="rId3"/>
    <p:sldId id="266" r:id="rId4"/>
    <p:sldId id="265" r:id="rId5"/>
    <p:sldId id="261" r:id="rId6"/>
    <p:sldId id="276" r:id="rId7"/>
    <p:sldId id="262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5" r:id="rId18"/>
  </p:sldIdLst>
  <p:sldSz cx="9144000" cy="6858000" type="screen4x3"/>
  <p:notesSz cx="6858000" cy="9144000"/>
  <p:embeddedFontLst>
    <p:embeddedFont>
      <p:font typeface="Vesna" charset="0"/>
      <p:regular r:id="rId19"/>
    </p:embeddedFont>
    <p:embeddedFont>
      <p:font typeface="Comic Sans MS" pitchFamily="66" charset="0"/>
      <p:regular r:id="rId20"/>
      <p:bold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9" autoAdjust="0"/>
  </p:normalViewPr>
  <p:slideViewPr>
    <p:cSldViewPr>
      <p:cViewPr varScale="1">
        <p:scale>
          <a:sx n="85" d="100"/>
          <a:sy n="85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9.4.17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9.4.17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9.4.17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9.4.17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9.4.17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9.4.17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9.4.17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9.4.17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9.4.17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9.4.17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9.4.17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9.4.17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9.4.17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9.4.17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620688"/>
            <a:ext cx="7344816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sna" pitchFamily="2" charset="0"/>
                <a:ea typeface="+mj-ea"/>
                <a:cs typeface="+mj-cs"/>
              </a:rPr>
              <a:t>Проект</a:t>
            </a:r>
            <a:r>
              <a:rPr kumimoji="0" lang="ru-RU" sz="54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sna" pitchFamily="2" charset="0"/>
                <a:ea typeface="+mj-ea"/>
                <a:cs typeface="+mj-cs"/>
              </a:rPr>
              <a:t> «Школьный двор –территория радости»</a:t>
            </a:r>
            <a:endParaRPr kumimoji="0" lang="ru-RU" sz="5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sn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284984"/>
            <a:ext cx="5832648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Верхнелузинская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Руководитель проекта:</a:t>
            </a:r>
          </a:p>
          <a:p>
            <a:pPr>
              <a:spcBef>
                <a:spcPts val="0"/>
              </a:spcBef>
            </a:pP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Низамутдинова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Г.Д.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Акция благоустройства и озеленения традиционно проходит в школе каждый год  . В ней участвуют учителя,    ученики 1-9 классов, персонал школы. </a:t>
            </a:r>
            <a:r>
              <a:rPr lang="de-DE" dirty="0" smtClean="0">
                <a:latin typeface="Comic Sans MS" pitchFamily="66" charset="0"/>
              </a:rPr>
              <a:t/>
            </a:r>
            <a:br>
              <a:rPr lang="de-DE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pic>
        <p:nvPicPr>
          <p:cNvPr id="4" name="Содержимое 3" descr="2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4104456" cy="4536504"/>
          </a:xfrm>
        </p:spPr>
      </p:pic>
      <p:pic>
        <p:nvPicPr>
          <p:cNvPr id="5" name="Рисунок 4" descr="SAM_3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00808"/>
            <a:ext cx="3600400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Comic Sans MS" pitchFamily="66" charset="0"/>
              </a:rPr>
              <a:t>Операция «Скворечник и акция «Встречаем крылатых гостей» в школе проходят ежегодно – участники 1-9 классы</a:t>
            </a:r>
            <a:r>
              <a:rPr lang="de-DE" b="1" dirty="0" smtClean="0">
                <a:latin typeface="Comic Sans MS" pitchFamily="66" charset="0"/>
              </a:rPr>
              <a:t/>
            </a:r>
            <a:br>
              <a:rPr lang="de-DE" b="1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 descr="DSCN0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8172400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Операция «Посади дерево»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Содержимое 3" descr="271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05430"/>
            <a:ext cx="4248472" cy="4959873"/>
          </a:xfrm>
        </p:spPr>
      </p:pic>
      <p:pic>
        <p:nvPicPr>
          <p:cNvPr id="6" name="Рисунок 5" descr="DSCN8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96752"/>
            <a:ext cx="3888432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Comic Sans MS" pitchFamily="66" charset="0"/>
              </a:rPr>
              <a:t>Уборка территории яблоневого сада</a:t>
            </a:r>
            <a:r>
              <a:rPr lang="de-DE" dirty="0" smtClean="0">
                <a:latin typeface="Arial" charset="0"/>
              </a:rPr>
              <a:t/>
            </a:r>
            <a:br>
              <a:rPr lang="de-DE" dirty="0" smtClean="0">
                <a:latin typeface="Arial" charset="0"/>
              </a:rPr>
            </a:br>
            <a:endParaRPr lang="ru-RU" dirty="0"/>
          </a:p>
        </p:txBody>
      </p:sp>
      <p:pic>
        <p:nvPicPr>
          <p:cNvPr id="3" name="Рисунок 2" descr="IMG_20160422_111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4320480" cy="4680520"/>
          </a:xfrm>
          <a:prstGeom prst="rect">
            <a:avLst/>
          </a:prstGeom>
        </p:spPr>
      </p:pic>
      <p:pic>
        <p:nvPicPr>
          <p:cNvPr id="4" name="Рисунок 3" descr="313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72816"/>
            <a:ext cx="3960440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Идеи благоустройства территории школы.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 descr="r3ei3b4qz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960440" cy="2520280"/>
          </a:xfrm>
          <a:prstGeom prst="rect">
            <a:avLst/>
          </a:prstGeom>
        </p:spPr>
      </p:pic>
      <p:pic>
        <p:nvPicPr>
          <p:cNvPr id="4" name="Рисунок 3" descr="u3rkcpPh3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149080"/>
            <a:ext cx="3888432" cy="2344858"/>
          </a:xfrm>
          <a:prstGeom prst="rect">
            <a:avLst/>
          </a:prstGeom>
        </p:spPr>
      </p:pic>
      <p:pic>
        <p:nvPicPr>
          <p:cNvPr id="5" name="Рисунок 4" descr="ZYJCHvq5HM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628800"/>
            <a:ext cx="4248472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Ожидаемый результат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844824"/>
            <a:ext cx="5742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Работа по озеленению школы даст учащимся необходимые навыки по уходу за растениями; укрепит связи биологических наук с практикой; ребята научатся понимать и ценить прекрасное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3717032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8000"/>
                </a:solidFill>
              </a:rPr>
              <a:t>Участвуя в проекте, мы не только открываем новые возможности дизайна территории, но и попробуем самостоятельно найти наиболее гармоничное решение проблемы озеленения пришкольной территории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6350">
                  <a:noFill/>
                </a:ln>
                <a:latin typeface="Comic Sans MS" pitchFamily="66" charset="0"/>
              </a:rPr>
              <a:t>Участники  проекта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buFont typeface="Wingdings" pitchFamily="2" charset="2"/>
              <a:buChar char="ü"/>
              <a:tabLst>
                <a:tab pos="463550" algn="l"/>
              </a:tabLst>
            </a:pPr>
            <a:r>
              <a:rPr lang="ru-RU" sz="2000" b="1" dirty="0" smtClean="0"/>
              <a:t>учителя школы</a:t>
            </a:r>
          </a:p>
          <a:p>
            <a:pPr eaLnBrk="0" hangingPunct="0">
              <a:buFont typeface="Wingdings" pitchFamily="2" charset="2"/>
              <a:buChar char="ü"/>
              <a:tabLst>
                <a:tab pos="463550" algn="l"/>
              </a:tabLst>
            </a:pPr>
            <a:r>
              <a:rPr lang="ru-RU" sz="2000" b="1" dirty="0" smtClean="0"/>
              <a:t>учащиеся  школы с 1 по </a:t>
            </a:r>
            <a:r>
              <a:rPr lang="en-US" sz="2000" b="1" dirty="0" smtClean="0"/>
              <a:t>9</a:t>
            </a:r>
            <a:r>
              <a:rPr lang="ru-RU" sz="2000" b="1" dirty="0" smtClean="0"/>
              <a:t> </a:t>
            </a:r>
            <a:r>
              <a:rPr lang="ru-RU" sz="2000" b="1" dirty="0" smtClean="0"/>
              <a:t>класс</a:t>
            </a:r>
          </a:p>
          <a:p>
            <a:pPr eaLnBrk="0" hangingPunct="0">
              <a:buFont typeface="Wingdings" pitchFamily="2" charset="2"/>
              <a:buChar char="ü"/>
              <a:tabLst>
                <a:tab pos="463550" algn="l"/>
              </a:tabLst>
            </a:pPr>
            <a:r>
              <a:rPr lang="ru-RU" sz="2000" b="1" dirty="0" smtClean="0"/>
              <a:t>родители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IMG_07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852936"/>
            <a:ext cx="7992888" cy="3624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448272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Чтобы школа стала наша краше, </a:t>
            </a:r>
            <a:br>
              <a:rPr lang="ru-RU" b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Мы должны приложить все усилия наши.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Рисунок 6" descr="SAM_3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708920"/>
            <a:ext cx="7272808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147248" cy="136815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Что такое школа? Это - дети,</a:t>
            </a:r>
            <a:br>
              <a:rPr lang="ru-RU" sz="1800" b="1" dirty="0" smtClean="0"/>
            </a:br>
            <a:r>
              <a:rPr lang="ru-RU" sz="1800" b="1" dirty="0" smtClean="0"/>
              <a:t>Яркие созвездия надежды.</a:t>
            </a:r>
            <a:br>
              <a:rPr lang="ru-RU" sz="1800" b="1" dirty="0" smtClean="0"/>
            </a:br>
            <a:r>
              <a:rPr lang="ru-RU" sz="1800" b="1" dirty="0" smtClean="0"/>
              <a:t>Что такое школа? Путь тернистый</a:t>
            </a:r>
            <a:br>
              <a:rPr lang="ru-RU" sz="1800" b="1" dirty="0" smtClean="0"/>
            </a:br>
            <a:r>
              <a:rPr lang="ru-RU" sz="1800" b="1" dirty="0" smtClean="0"/>
              <a:t>В океанах творчества безбрежных</a:t>
            </a:r>
            <a:br>
              <a:rPr lang="ru-RU" sz="1800" b="1" dirty="0" smtClean="0"/>
            </a:br>
            <a:endParaRPr lang="ru-RU" sz="1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sna" pitchFamily="2" charset="0"/>
            </a:endParaRPr>
          </a:p>
        </p:txBody>
      </p:sp>
      <p:pic>
        <p:nvPicPr>
          <p:cNvPr id="6" name="Содержимое 5" descr="SAM_016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484784"/>
            <a:ext cx="5184576" cy="3456383"/>
          </a:xfrm>
        </p:spPr>
      </p:pic>
      <p:sp>
        <p:nvSpPr>
          <p:cNvPr id="7" name="Прямоугольник 6"/>
          <p:cNvSpPr/>
          <p:nvPr/>
        </p:nvSpPr>
        <p:spPr>
          <a:xfrm>
            <a:off x="2627784" y="4941169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Что такое школа? Это - мудрость</a:t>
            </a:r>
            <a:br>
              <a:rPr lang="ru-RU" b="1" dirty="0" smtClean="0"/>
            </a:br>
            <a:r>
              <a:rPr lang="ru-RU" b="1" dirty="0" smtClean="0"/>
              <a:t>Опытных и честных педагогов.</a:t>
            </a:r>
            <a:br>
              <a:rPr lang="ru-RU" b="1" dirty="0" smtClean="0"/>
            </a:br>
            <a:r>
              <a:rPr lang="ru-RU" b="1" dirty="0" smtClean="0"/>
              <a:t>Мир открытий, полный взрослых истин,</a:t>
            </a:r>
            <a:br>
              <a:rPr lang="ru-RU" b="1" dirty="0" smtClean="0"/>
            </a:br>
            <a:r>
              <a:rPr lang="ru-RU" b="1" dirty="0" smtClean="0"/>
              <a:t>В жизнь зовет от школьного порога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8104" y="404664"/>
            <a:ext cx="3178696" cy="604867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Жизнь каждого из нас начинается со школьного двора, со школы долгое время она служит нам защитой, очагом, опорой, центром нравственного, эстетического и физического воспитания. Это наш быт, а с ним и стиль, образ жизни. Процесс благоустройства и озеленения пришкольной территории очень важный и ответственный.  Сейчас мы решили облагородить территорию школы, сделать ее более красивой, когда станем взрослыми мы сделаем красивым наш город.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sna" pitchFamily="2" charset="0"/>
            </a:endParaRPr>
          </a:p>
        </p:txBody>
      </p:sp>
      <p:pic>
        <p:nvPicPr>
          <p:cNvPr id="6" name="Содержимое 5" descr="SAM_06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76673"/>
            <a:ext cx="4752528" cy="5400599"/>
          </a:xfrm>
        </p:spPr>
      </p:pic>
    </p:spTree>
    <p:extLst>
      <p:ext uri="{BB962C8B-B14F-4D97-AF65-F5344CB8AC3E}">
        <p14:creationId xmlns:p14="http://schemas.microsoft.com/office/powerpoint/2010/main" xmlns="" val="4462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457200" y="1268760"/>
            <a:ext cx="8229600" cy="7200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6350">
                  <a:noFill/>
                </a:ln>
                <a:latin typeface="Comic Sans MS" pitchFamily="66" charset="0"/>
              </a:rPr>
              <a:t>Цель проекта:</a:t>
            </a:r>
            <a:br>
              <a:rPr lang="ru-RU" b="1" cap="all" dirty="0" smtClean="0">
                <a:ln w="6350">
                  <a:noFill/>
                </a:ln>
                <a:latin typeface="Comic Sans MS" pitchFamily="66" charset="0"/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sn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5040560"/>
          </a:xfrm>
        </p:spPr>
        <p:txBody>
          <a:bodyPr/>
          <a:lstStyle/>
          <a:p>
            <a:pPr>
              <a:lnSpc>
                <a:spcPct val="110000"/>
              </a:lnSpc>
              <a:buSzPct val="150000"/>
              <a:buBlip>
                <a:blip r:embed="rId3"/>
              </a:buBlip>
            </a:pPr>
            <a:r>
              <a:rPr lang="ru-RU" dirty="0" smtClean="0"/>
              <a:t>Формирование экологической культуры, трудолюбия, активной жизненной позиции, как ведущего качества.</a:t>
            </a:r>
          </a:p>
          <a:p>
            <a:pPr>
              <a:lnSpc>
                <a:spcPct val="110000"/>
              </a:lnSpc>
              <a:buSzPct val="150000"/>
              <a:buBlip>
                <a:blip r:embed="rId3"/>
              </a:buBlip>
            </a:pPr>
            <a:r>
              <a:rPr lang="ru-RU" dirty="0" smtClean="0"/>
              <a:t>Воспитание разносторонне компетентной, социализированной личности, способной легко адаптироваться в современном обществе.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30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156" y="427305"/>
            <a:ext cx="8460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620688"/>
            <a:ext cx="3262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Задачи</a:t>
            </a:r>
            <a:endParaRPr lang="ru-RU" sz="44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628800"/>
            <a:ext cx="6246440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150000"/>
              <a:buBlip>
                <a:blip r:embed="rId2"/>
              </a:buBlip>
            </a:pPr>
            <a:r>
              <a:rPr lang="ru-RU" dirty="0" smtClean="0"/>
              <a:t>Развитие инициативы и творчества школьников.</a:t>
            </a:r>
          </a:p>
          <a:p>
            <a:pPr>
              <a:lnSpc>
                <a:spcPct val="90000"/>
              </a:lnSpc>
              <a:buSzPct val="150000"/>
              <a:buBlip>
                <a:blip r:embed="rId2"/>
              </a:buBlip>
            </a:pPr>
            <a:r>
              <a:rPr lang="ru-RU" dirty="0" smtClean="0"/>
              <a:t>Преобразование и благоустройство пришкольной территории.</a:t>
            </a:r>
          </a:p>
          <a:p>
            <a:pPr>
              <a:lnSpc>
                <a:spcPct val="90000"/>
              </a:lnSpc>
              <a:buSzPct val="150000"/>
              <a:buBlip>
                <a:blip r:embed="rId2"/>
              </a:buBlip>
            </a:pPr>
            <a:r>
              <a:rPr lang="ru-RU" dirty="0" smtClean="0"/>
              <a:t>Установление общения через реализацию творческих находок участников проекта.</a:t>
            </a:r>
          </a:p>
          <a:p>
            <a:pPr>
              <a:lnSpc>
                <a:spcPct val="90000"/>
              </a:lnSpc>
              <a:buSzPct val="150000"/>
              <a:buBlip>
                <a:blip r:embed="rId2"/>
              </a:buBlip>
            </a:pPr>
            <a:r>
              <a:rPr lang="ru-RU" dirty="0" smtClean="0"/>
              <a:t>Воспитание у школьников эстетического отношения к окружающему миру.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4653136"/>
            <a:ext cx="6084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    Облагородить </a:t>
            </a:r>
            <a: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территорию школы, сделать ее более </a:t>
            </a:r>
            <a: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   красивой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3645024"/>
            <a:ext cx="8399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Актуальность проекта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План территории школы глазами учеников.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3" name="Рисунок 2" descr="KyHcbCNr8L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8208912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9269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Для реализации проекта </a:t>
            </a:r>
            <a:r>
              <a:rPr lang="ru-RU" sz="2800" b="1" dirty="0" smtClean="0">
                <a:latin typeface="Comic Sans MS" pitchFamily="66" charset="0"/>
              </a:rPr>
              <a:t>необходимо: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12776"/>
            <a:ext cx="727280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2400" dirty="0" smtClean="0"/>
              <a:t>Сформировать творческие группы (</a:t>
            </a:r>
            <a:r>
              <a:rPr lang="ru-RU" sz="2400" dirty="0" smtClean="0"/>
              <a:t>1-4,5-7,8 </a:t>
            </a:r>
            <a:r>
              <a:rPr lang="ru-RU" sz="2400" dirty="0" smtClean="0"/>
              <a:t>классы)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2400" dirty="0" smtClean="0"/>
              <a:t>Обозначить «зоны действий» для этих групп.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2400" dirty="0" smtClean="0"/>
              <a:t>Изыскать возможности материального обеспечения для выполнения проекта.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2400" dirty="0" smtClean="0"/>
              <a:t>Разработать варианты дизайна ландшафтного озеленения территории школы.</a:t>
            </a:r>
            <a:endParaRPr lang="ru-RU" sz="2400" dirty="0" smtClean="0"/>
          </a:p>
        </p:txBody>
      </p:sp>
      <p:pic>
        <p:nvPicPr>
          <p:cNvPr id="7" name="Рисунок 6" descr="DSCN8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645024"/>
            <a:ext cx="7380312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4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Этапы реализации проекта</a:t>
            </a:r>
            <a:r>
              <a:rPr lang="ru-RU" dirty="0" smtClean="0">
                <a:latin typeface="Comic Sans MS" pitchFamily="66" charset="0"/>
              </a:rPr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4" y="1397000"/>
          <a:ext cx="7704856" cy="4479642"/>
        </p:xfrm>
        <a:graphic>
          <a:graphicData uri="http://schemas.openxmlformats.org/drawingml/2006/table">
            <a:tbl>
              <a:tblPr/>
              <a:tblGrid>
                <a:gridCol w="642072"/>
                <a:gridCol w="2140238"/>
                <a:gridCol w="2996332"/>
                <a:gridCol w="1926214"/>
              </a:tblGrid>
              <a:tr h="6777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 этапа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Срок выполнения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Подготовительный 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Мотивация,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целеполагание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проекта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апрель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г. 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Проектировочный 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Построение ориентировочной схемы деятельности 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апрель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г. 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Практический 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Реализация проекта 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апрель – сентябрь 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Аналитико-коррекционный 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Анализ промежуточных результатов работы и внесение изменений 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май – сентябрь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г. 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Заключительный 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Сравнение действительных и желаемых результатов работы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сентябрь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2017г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>
                <a:latin typeface="Comic Sans MS" pitchFamily="66" charset="0"/>
              </a:rPr>
              <a:t>План мероприятий практического этапа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556792"/>
          <a:ext cx="8382000" cy="4458928"/>
        </p:xfrm>
        <a:graphic>
          <a:graphicData uri="http://schemas.openxmlformats.org/drawingml/2006/table">
            <a:tbl>
              <a:tblPr/>
              <a:tblGrid>
                <a:gridCol w="542925"/>
                <a:gridCol w="5045075"/>
                <a:gridCol w="2794000"/>
              </a:tblGrid>
              <a:tr h="329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Мероприятие 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Ответственный 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Приобретение семян и выращивание рассады 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Учитель биологии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Акция «Чистый двор» по благоустройству школьного двора 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Классные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руководители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Операция «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Посади дерево»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Классные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руководители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Обработка почвы и посадка рассады цветочно-декоративных культур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Учитель биологии, технологии, классные руководители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Уборка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территории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Классные руководители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Уборка территории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яблоневого сада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Классные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руководители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Уход за посаженными цветочными культурами.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– 9 классы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Разбивка декоративных клумб,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бордюров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 др. 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Учителя технологии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Организация летней трудовой четверти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Администрация школы Классные руководители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508</Words>
  <Application>Microsoft Office PowerPoint</Application>
  <PresentationFormat>Экран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Vesna</vt:lpstr>
      <vt:lpstr>Times New Roman</vt:lpstr>
      <vt:lpstr>Comic Sans MS</vt:lpstr>
      <vt:lpstr>Wingdings</vt:lpstr>
      <vt:lpstr>Тема Office</vt:lpstr>
      <vt:lpstr>Слайд 1</vt:lpstr>
      <vt:lpstr>Что такое школа? Это - дети, Яркие созвездия надежды. Что такое школа? Путь тернистый В океанах творчества безбрежных </vt:lpstr>
      <vt:lpstr>Жизнь каждого из нас начинается со школьного двора, со школы долгое время она служит нам защитой, очагом, опорой, центром нравственного, эстетического и физического воспитания. Это наш быт, а с ним и стиль, образ жизни. Процесс благоустройства и озеленения пришкольной территории очень важный и ответственный.  Сейчас мы решили облагородить территорию школы, сделать ее более красивой, когда станем взрослыми мы сделаем красивым наш город. </vt:lpstr>
      <vt:lpstr>Цель проекта:  </vt:lpstr>
      <vt:lpstr>Слайд 5</vt:lpstr>
      <vt:lpstr>План территории школы глазами учеников.</vt:lpstr>
      <vt:lpstr>Слайд 7</vt:lpstr>
      <vt:lpstr>Этапы реализации проекта </vt:lpstr>
      <vt:lpstr>План мероприятий практического этапа</vt:lpstr>
      <vt:lpstr>Акция благоустройства и озеленения традиционно проходит в школе каждый год  . В ней участвуют учителя,    ученики 1-9 классов, персонал школы.  </vt:lpstr>
      <vt:lpstr>Операция «Скворечник и акция «Встречаем крылатых гостей» в школе проходят ежегодно – участники 1-9 классы </vt:lpstr>
      <vt:lpstr>Операция «Посади дерево»</vt:lpstr>
      <vt:lpstr>Уборка территории яблоневого сада </vt:lpstr>
      <vt:lpstr>Идеи благоустройства территории школы.</vt:lpstr>
      <vt:lpstr>Ожидаемый результат</vt:lpstr>
      <vt:lpstr>Участники  проекта</vt:lpstr>
      <vt:lpstr>Чтобы школа стала наша краше,  Мы должны приложить все усилия наши.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31</cp:revision>
  <dcterms:created xsi:type="dcterms:W3CDTF">2013-08-23T08:38:35Z</dcterms:created>
  <dcterms:modified xsi:type="dcterms:W3CDTF">2017-04-09T00:00:10Z</dcterms:modified>
</cp:coreProperties>
</file>