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1CD42-4957-4AD3-833B-754ED3D2EC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393B73-21BB-47DE-8CFB-304EFA7472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7707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Внеурочная деятельность, как способ мотивации в изучении иностранного языка и развития личности учащихся.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Принцип развития инициативы и самодеятельности.</a:t>
            </a:r>
            <a:endParaRPr lang="ru-RU" dirty="0"/>
          </a:p>
        </p:txBody>
      </p:sp>
      <p:pic>
        <p:nvPicPr>
          <p:cNvPr id="4" name="Содержимое 3" descr="r3bEoeM7CL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6525285" cy="4343393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по иностранному языку может быть организована по разным направлениям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12976"/>
            <a:ext cx="8219256" cy="3111624"/>
          </a:xfrm>
        </p:spPr>
        <p:txBody>
          <a:bodyPr/>
          <a:lstStyle/>
          <a:p>
            <a:r>
              <a:rPr lang="ru-RU" i="1" dirty="0" smtClean="0"/>
              <a:t>Научно-познавательная </a:t>
            </a:r>
          </a:p>
          <a:p>
            <a:r>
              <a:rPr lang="ru-RU" i="1" dirty="0" smtClean="0"/>
              <a:t>Художественно-эстетическое направление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Ученическая конференция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589748"/>
            <a:ext cx="5688632" cy="226825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Задача ученической конференции - привлечь внимание как можно большего числа учащихся к изучаемой учебной проблеме, теме. Поэтому тема должна быть интересной, доступной для большинства учащихся</a:t>
            </a:r>
            <a:endParaRPr lang="ru-RU" dirty="0"/>
          </a:p>
        </p:txBody>
      </p:sp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019074"/>
            <a:ext cx="5760640" cy="383892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328_135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29672"/>
            <a:ext cx="4248472" cy="5664629"/>
          </a:xfrm>
        </p:spPr>
      </p:pic>
      <p:pic>
        <p:nvPicPr>
          <p:cNvPr id="5" name="Рисунок 4" descr="20180328_135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80728"/>
            <a:ext cx="4191930" cy="558924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328_135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55642" y="1244758"/>
            <a:ext cx="6144683" cy="4608512"/>
          </a:xfrm>
        </p:spPr>
      </p:pic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Создание комфортной образовательной среды очень важно для повышения мотивации к изучению английского языка. Для познавательной мотивации к изучению иностранного языка необходимо использование активных методов обучения и сочетание различных видов деятельности.</a:t>
            </a:r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17032"/>
            <a:ext cx="7056784" cy="291168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 внеурочной деятельностью в рамках реализации ФГОС понимается образовательная деятельность, осуществляемая в формах, отличных от классно-урочной, и направленная на достижение планируемых результатов освоения основной образовательной программы начального общего образования.</a:t>
            </a:r>
          </a:p>
          <a:p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943996"/>
            <a:ext cx="7588988" cy="291400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Одним из способов создания мотивации является включение ученика в процесс внеурочной работы. Внеурочная работа по иностранному языку органично входит в учебно-воспитательный процесс, который на современном этапе школьного образования имеет свои особенности.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mages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789040"/>
            <a:ext cx="4392488" cy="2859857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Внеурочная деятельность</a:t>
            </a:r>
            <a:r>
              <a:rPr lang="ru-RU" dirty="0" smtClean="0"/>
              <a:t> </a:t>
            </a:r>
            <a:r>
              <a:rPr lang="ru-RU" b="1" dirty="0" smtClean="0"/>
              <a:t>по иностранному языку</a:t>
            </a:r>
            <a:r>
              <a:rPr lang="ru-RU" dirty="0" smtClean="0"/>
              <a:t> </a:t>
            </a:r>
            <a:r>
              <a:rPr lang="ru-RU" b="1" dirty="0" smtClean="0"/>
              <a:t>решает такие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996952"/>
            <a:ext cx="8291264" cy="3327648"/>
          </a:xfrm>
        </p:spPr>
        <p:txBody>
          <a:bodyPr/>
          <a:lstStyle/>
          <a:p>
            <a:pPr lvl="0"/>
            <a:r>
              <a:rPr lang="ru-RU" dirty="0" smtClean="0"/>
              <a:t>усовершенствование знаний, привычек и умений, приобретенных на уроках;</a:t>
            </a:r>
          </a:p>
          <a:p>
            <a:pPr lvl="0"/>
            <a:r>
              <a:rPr lang="ru-RU" dirty="0" smtClean="0"/>
              <a:t>расширение мировоззрения учеников;</a:t>
            </a:r>
          </a:p>
          <a:p>
            <a:pPr lvl="0"/>
            <a:r>
              <a:rPr lang="ru-RU" dirty="0" smtClean="0"/>
              <a:t>развитие их творческих способностей, самостоятельности, эстетичных вкусов;</a:t>
            </a:r>
          </a:p>
          <a:p>
            <a:pPr lvl="0"/>
            <a:r>
              <a:rPr lang="ru-RU" dirty="0" smtClean="0"/>
              <a:t>воспитание любви и уважения к людям своего родного края и страны, язык которой изучается.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Принципы организации </a:t>
            </a:r>
            <a:r>
              <a:rPr lang="ru-RU" sz="4000" dirty="0" smtClean="0"/>
              <a:t> </a:t>
            </a:r>
            <a:r>
              <a:rPr lang="ru-RU" sz="4000" b="1" dirty="0" smtClean="0"/>
              <a:t>внеурочной деятельности по иностранному языку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19256" cy="354367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Принцип добровольности</a:t>
            </a:r>
            <a:r>
              <a:rPr lang="ru-RU" dirty="0" smtClean="0"/>
              <a:t> состоит в том, что ученики включаются в внеклассную работу по собственному желанию. </a:t>
            </a:r>
          </a:p>
          <a:p>
            <a:endParaRPr lang="ru-RU" dirty="0"/>
          </a:p>
        </p:txBody>
      </p:sp>
      <p:pic>
        <p:nvPicPr>
          <p:cNvPr id="4" name="Рисунок 3" descr="depositphotos_64295833-stock-illustration-colorful-raised-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182089"/>
            <a:ext cx="5184576" cy="2675911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Принцип массовости.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8-004-Massovo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6738956" cy="4469286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Принцип учета и развития индивидуальных особенностей и интересов. </a:t>
            </a:r>
            <a:endParaRPr lang="ru-RU" sz="4400" dirty="0"/>
          </a:p>
        </p:txBody>
      </p:sp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068960"/>
            <a:ext cx="6264696" cy="3677569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Принцип связи внеклассной работы с уроками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Прежде всего состоит в том, чтобы обеспечить единство практических, развивающих и воспитательных целей внеклассных занятий и уроков</a:t>
            </a:r>
            <a:endParaRPr lang="ru-RU" dirty="0"/>
          </a:p>
        </p:txBody>
      </p:sp>
      <p:pic>
        <p:nvPicPr>
          <p:cNvPr id="4" name="Рисунок 3" descr="ucheniki_za_part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12572"/>
            <a:ext cx="3024336" cy="314542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Принцип увлеченности </a:t>
            </a:r>
            <a:endParaRPr lang="ru-RU" dirty="0"/>
          </a:p>
        </p:txBody>
      </p:sp>
      <p:pic>
        <p:nvPicPr>
          <p:cNvPr id="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7125850" cy="472474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220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Внеурочная деятельность, как способ мотивации в изучении иностранного языка и развития личности учащихся. </vt:lpstr>
      <vt:lpstr>Слайд 2</vt:lpstr>
      <vt:lpstr>Слайд 3</vt:lpstr>
      <vt:lpstr>Внеурочная деятельность по иностранному языку решает такие задачи: </vt:lpstr>
      <vt:lpstr>Принципы организации  внеурочной деятельности по иностранному языку </vt:lpstr>
      <vt:lpstr>Принцип массовости. </vt:lpstr>
      <vt:lpstr>Принцип учета и развития индивидуальных особенностей и интересов. </vt:lpstr>
      <vt:lpstr>Принцип связи внеклассной работы с уроками </vt:lpstr>
      <vt:lpstr>Принцип увлеченности </vt:lpstr>
      <vt:lpstr>Принцип развития инициативы и самодеятельности.</vt:lpstr>
      <vt:lpstr>Внеурочная деятельность по иностранному языку может быть организована по разным направлениям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деятельность, как способ мотивации в изучении иностранного языка и развития личности учащихся.</dc:title>
  <dc:creator>Игорь</dc:creator>
  <cp:lastModifiedBy>Игорь</cp:lastModifiedBy>
  <cp:revision>5</cp:revision>
  <dcterms:created xsi:type="dcterms:W3CDTF">2018-03-27T07:06:10Z</dcterms:created>
  <dcterms:modified xsi:type="dcterms:W3CDTF">2018-03-28T07:10:52Z</dcterms:modified>
</cp:coreProperties>
</file>