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72" r:id="rId7"/>
    <p:sldId id="271" r:id="rId8"/>
    <p:sldId id="259" r:id="rId9"/>
    <p:sldId id="260" r:id="rId10"/>
    <p:sldId id="265" r:id="rId11"/>
    <p:sldId id="267" r:id="rId12"/>
    <p:sldId id="266" r:id="rId13"/>
    <p:sldId id="273" r:id="rId14"/>
    <p:sldId id="268" r:id="rId15"/>
    <p:sldId id="26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836AA78-BE6F-4045-90B6-A227F14FA24E}">
          <p14:sldIdLst>
            <p14:sldId id="256"/>
            <p14:sldId id="257"/>
            <p14:sldId id="261"/>
            <p14:sldId id="262"/>
            <p14:sldId id="263"/>
            <p14:sldId id="272"/>
            <p14:sldId id="271"/>
            <p14:sldId id="259"/>
            <p14:sldId id="260"/>
            <p14:sldId id="265"/>
            <p14:sldId id="267"/>
            <p14:sldId id="266"/>
            <p14:sldId id="273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Как часто вы покупаете фрукты в магазине?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shade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6D8-4446-B757-EF5440DDBD9D}"/>
              </c:ext>
            </c:extLst>
          </c:dPt>
          <c:dPt>
            <c:idx val="1"/>
            <c:bubble3D val="0"/>
            <c:spPr>
              <a:solidFill>
                <a:schemeClr val="accent4">
                  <a:shade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E0F-4CC0-B7D2-77A22628743B}"/>
              </c:ext>
            </c:extLst>
          </c:dPt>
          <c:dPt>
            <c:idx val="2"/>
            <c:bubble3D val="0"/>
            <c:spPr>
              <a:solidFill>
                <a:schemeClr val="accent4">
                  <a:tint val="8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E0F-4CC0-B7D2-77A22628743B}"/>
              </c:ext>
            </c:extLst>
          </c:dPt>
          <c:dPt>
            <c:idx val="3"/>
            <c:bubble3D val="0"/>
            <c:spPr>
              <a:solidFill>
                <a:schemeClr val="accent4">
                  <a:tint val="58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E0F-4CC0-B7D2-77A22628743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Часто</c:v>
                </c:pt>
                <c:pt idx="1">
                  <c:v>Редко </c:v>
                </c:pt>
                <c:pt idx="2">
                  <c:v>Иногда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6</c:v>
                </c:pt>
                <c:pt idx="2">
                  <c:v>9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D8-4446-B757-EF5440DDBD9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Сколько килограмм фруктов вы покупаете за один раз?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3BD-4D8E-9B3B-F85DC54452D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3BD-4D8E-9B3B-F85DC54452D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3BD-4D8E-9B3B-F85DC54452D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Два килограмма </c:v>
                </c:pt>
                <c:pt idx="1">
                  <c:v>Один килограмм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</c:v>
                </c:pt>
                <c:pt idx="1">
                  <c:v>10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4F-46A3-966A-92BF77E6980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При покупке вы смотрите на наклейку на фруктах?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715-4EAF-8A0B-2A128904DF46}"/>
              </c:ext>
            </c:extLst>
          </c:dPt>
          <c:dPt>
            <c:idx val="1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715-4EAF-8A0B-2A128904DF4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8D-4B6E-B461-C2E4927AB90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C7F6-1A28-404E-92FA-2C5278AC7950}" type="datetimeFigureOut">
              <a:rPr lang="ru-RU" smtClean="0"/>
              <a:t>29.03.2017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BD8B-16CD-4418-A77F-C9736342B1B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7494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C7F6-1A28-404E-92FA-2C5278AC7950}" type="datetimeFigureOut">
              <a:rPr lang="ru-RU" smtClean="0"/>
              <a:t>29.03.2017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BD8B-16CD-4418-A77F-C9736342B1B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473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C7F6-1A28-404E-92FA-2C5278AC7950}" type="datetimeFigureOut">
              <a:rPr lang="ru-RU" smtClean="0"/>
              <a:t>29.03.2017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BD8B-16CD-4418-A77F-C9736342B1B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358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C7F6-1A28-404E-92FA-2C5278AC7950}" type="datetimeFigureOut">
              <a:rPr lang="ru-RU" smtClean="0"/>
              <a:t>29.03.2017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BD8B-16CD-4418-A77F-C9736342B1B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000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C7F6-1A28-404E-92FA-2C5278AC7950}" type="datetimeFigureOut">
              <a:rPr lang="ru-RU" smtClean="0"/>
              <a:t>29.03.2017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BD8B-16CD-4418-A77F-C9736342B1B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38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C7F6-1A28-404E-92FA-2C5278AC7950}" type="datetimeFigureOut">
              <a:rPr lang="ru-RU" smtClean="0"/>
              <a:t>29.03.2017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BD8B-16CD-4418-A77F-C9736342B1B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340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C7F6-1A28-404E-92FA-2C5278AC7950}" type="datetimeFigureOut">
              <a:rPr lang="ru-RU" smtClean="0"/>
              <a:t>29.03.2017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BD8B-16CD-4418-A77F-C9736342B1B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82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C7F6-1A28-404E-92FA-2C5278AC7950}" type="datetimeFigureOut">
              <a:rPr lang="ru-RU" smtClean="0"/>
              <a:t>29.03.2017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BD8B-16CD-4418-A77F-C9736342B1B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26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C7F6-1A28-404E-92FA-2C5278AC7950}" type="datetimeFigureOut">
              <a:rPr lang="ru-RU" smtClean="0"/>
              <a:t>29.03.2017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BD8B-16CD-4418-A77F-C9736342B1B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10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C7F6-1A28-404E-92FA-2C5278AC7950}" type="datetimeFigureOut">
              <a:rPr lang="ru-RU" smtClean="0"/>
              <a:t>29.03.2017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BD8B-16CD-4418-A77F-C9736342B1B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10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4C7F6-1A28-404E-92FA-2C5278AC7950}" type="datetimeFigureOut">
              <a:rPr lang="ru-RU" smtClean="0"/>
              <a:t>29.03.2017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4BD8B-16CD-4418-A77F-C9736342B1B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424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4C7F6-1A28-404E-92FA-2C5278AC7950}" type="datetimeFigureOut">
              <a:rPr lang="ru-RU" smtClean="0"/>
              <a:t>29.03.2017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4BD8B-16CD-4418-A77F-C9736342B1B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312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846144"/>
            <a:ext cx="10883900" cy="272007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104" y="3118212"/>
            <a:ext cx="9832583" cy="1716712"/>
          </a:xfrm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ru-RU" sz="5100" dirty="0"/>
              <a:t>Контроль качества и безопасность продуктов питания.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2104" y="4862356"/>
            <a:ext cx="9832583" cy="703867"/>
          </a:xfrm>
        </p:spPr>
        <p:txBody>
          <a:bodyPr>
            <a:normAutofit/>
          </a:bodyPr>
          <a:lstStyle/>
          <a:p>
            <a:pPr algn="l">
              <a:lnSpc>
                <a:spcPct val="70000"/>
              </a:lnSpc>
            </a:pPr>
            <a:r>
              <a:rPr lang="ru-RU" sz="1400" dirty="0"/>
              <a:t>Выполнила: Дымова Ирина</a:t>
            </a:r>
          </a:p>
          <a:p>
            <a:pPr algn="l">
              <a:lnSpc>
                <a:spcPct val="70000"/>
              </a:lnSpc>
            </a:pPr>
            <a:r>
              <a:rPr lang="ru-RU" sz="1400" dirty="0"/>
              <a:t>Ученица 9 «Б» </a:t>
            </a:r>
          </a:p>
          <a:p>
            <a:pPr algn="l">
              <a:lnSpc>
                <a:spcPct val="70000"/>
              </a:lnSpc>
            </a:pPr>
            <a:endParaRPr lang="en-US" sz="1400" dirty="0"/>
          </a:p>
          <a:p>
            <a:pPr algn="l">
              <a:lnSpc>
                <a:spcPct val="70000"/>
              </a:lnSpc>
            </a:pP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761055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0306780"/>
              </p:ext>
            </p:extLst>
          </p:nvPr>
        </p:nvGraphicFramePr>
        <p:xfrm>
          <a:off x="615462" y="896815"/>
          <a:ext cx="10782300" cy="5280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4388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27362"/>
              </p:ext>
            </p:extLst>
          </p:nvPr>
        </p:nvGraphicFramePr>
        <p:xfrm>
          <a:off x="465992" y="1011115"/>
          <a:ext cx="10887808" cy="5165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7744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129358"/>
              </p:ext>
            </p:extLst>
          </p:nvPr>
        </p:nvGraphicFramePr>
        <p:xfrm>
          <a:off x="650631" y="975946"/>
          <a:ext cx="10703169" cy="5201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5735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8" r="19071" b="1"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sz="4400" dirty="0"/>
              <a:t>Для чего сделан опрос ?</a:t>
            </a:r>
            <a:endParaRPr lang="en-US" sz="440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648931" y="2438400"/>
            <a:ext cx="3651466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Для чего я это делала. Чтоб узнать, как часто вообще люди покупают фрукты, не обращая внимания на наклейку и ее код. По итогу проведенного опроса я поняла, что это делают очень мало людей. И некоторые даже не могли ответить. При том, что за одну покупку они покупают достаточно много фруктов.  И покупают фрукты весьма часто. Некоторые даже не знали, что на фруктах при покупке можно посмотреть и узнать какой это продукт. Ну и пока я ходила в магазин я заметила, что на фруктах в магазины нет наклеек. Редко можно найти фрукты с наклейкой.</a:t>
            </a:r>
          </a:p>
          <a:p>
            <a:pPr indent="-2286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203235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3276" y="712268"/>
            <a:ext cx="10410524" cy="1193533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Вывод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3276" y="2050181"/>
            <a:ext cx="10410524" cy="412678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dirty="0">
                <a:solidFill>
                  <a:srgbClr val="FFFFFF"/>
                </a:solidFill>
              </a:rPr>
              <a:t>В ходе проведенной работе я только могу сказать, что люди очень не внимательны в выборе продукта. Единицы кто смотрит состав продукта. Чаще всего берут то, что рекламируют, что дешевле. Что дешевле не значит безопасней. Можно еще сказать, что пищевая промышленность очень развита и практически в каждом продукте содержится то, что вредит нашему здоровью. Много людей и страдает от этого. Но если бы производители были честны со своим покупателем и говорили правду я думаю жертв было бы меньше. И да прибыль тоже была бы меньше. Но что важнее жизнь человека или прибыль? Вот в чем вопрос. Я считаю, что жизнь и здоровье должно быть важнее, но видимо некоторые считают иначе. Можно винить производителя сколько можно. Но и мы покупатели должны быть внимательнее. К тому, что мы покупаем и употребляем в пищу.  </a:t>
            </a:r>
          </a:p>
        </p:txBody>
      </p:sp>
    </p:spTree>
    <p:extLst>
      <p:ext uri="{BB962C8B-B14F-4D97-AF65-F5344CB8AC3E}">
        <p14:creationId xmlns:p14="http://schemas.microsoft.com/office/powerpoint/2010/main" val="4062022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ru-RU" sz="3200" dirty="0"/>
              <a:t>Список литературы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 lvl="0"/>
            <a:r>
              <a:rPr lang="ru-RU" dirty="0">
                <a:solidFill>
                  <a:schemeClr val="bg1"/>
                </a:solidFill>
              </a:rPr>
              <a:t>Наталья Агешкина, Белла Пузакова, Ольга Рожканова Что мы едим. Права потребителя/ Спб.: Эксмо, 2012. 448 с.</a:t>
            </a:r>
          </a:p>
          <a:p>
            <a:pPr lvl="0"/>
            <a:r>
              <a:rPr lang="ru-RU" dirty="0">
                <a:solidFill>
                  <a:schemeClr val="bg1"/>
                </a:solidFill>
              </a:rPr>
              <a:t>Интернет ресурсы.</a:t>
            </a:r>
          </a:p>
          <a:p>
            <a:pPr marL="0" indent="0">
              <a:buNone/>
            </a:pP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82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ru-RU" sz="3200"/>
              <a:t>Содержание.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endParaRPr lang="ru-RU" sz="24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</a:rPr>
              <a:t>Характеристика работы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</a:rPr>
              <a:t>Обоснование исследования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</a:rPr>
              <a:t>Методика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</a:rPr>
              <a:t>Результат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</a:rPr>
              <a:t>Вывод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</a:rPr>
              <a:t>Список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val="1282039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3215640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6173" y="1608667"/>
            <a:ext cx="2556390" cy="4491015"/>
          </a:xfrm>
        </p:spPr>
        <p:txBody>
          <a:bodyPr anchor="t">
            <a:normAutofit/>
          </a:bodyPr>
          <a:lstStyle/>
          <a:p>
            <a:pPr algn="r"/>
            <a:r>
              <a:rPr lang="ru-RU" sz="2700">
                <a:solidFill>
                  <a:srgbClr val="FFFFFF"/>
                </a:solidFill>
              </a:rPr>
              <a:t>Характеристика работы.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76029" y="1608667"/>
            <a:ext cx="6291241" cy="4491015"/>
          </a:xfrm>
        </p:spPr>
        <p:txBody>
          <a:bodyPr>
            <a:normAutofit/>
          </a:bodyPr>
          <a:lstStyle/>
          <a:p>
            <a:r>
              <a:rPr lang="ru-RU" sz="1600" dirty="0"/>
              <a:t>Актуальность темы</a:t>
            </a:r>
            <a:r>
              <a:rPr lang="en-US" sz="1600" dirty="0"/>
              <a:t> </a:t>
            </a:r>
            <a:r>
              <a:rPr lang="ru-RU" sz="1600" dirty="0"/>
              <a:t>« Контроль качества и безопасность продуктов питания» в том, что мы все живем в современном мире  и надо знать какие продукты лучше не употреблять в пищу.</a:t>
            </a:r>
          </a:p>
          <a:p>
            <a:r>
              <a:rPr lang="ru-RU" sz="1600" dirty="0"/>
              <a:t>Цель работы показать, что пишется на продуктах и можно это ли употреблять. </a:t>
            </a:r>
          </a:p>
          <a:p>
            <a:r>
              <a:rPr lang="ru-RU" sz="1600" dirty="0"/>
              <a:t>Задачи исследования узнать что такое ГМО и</a:t>
            </a:r>
            <a:r>
              <a:rPr lang="en-US" sz="1600" dirty="0"/>
              <a:t> Pesticides</a:t>
            </a:r>
            <a:r>
              <a:rPr lang="ru-RU" sz="1600" dirty="0"/>
              <a:t>. Чем они вредны. Где смотреть на фруктах и овощах стоит ли их употреблять.</a:t>
            </a:r>
          </a:p>
          <a:p>
            <a:r>
              <a:rPr lang="ru-RU" sz="1600" dirty="0"/>
              <a:t>Объект исследования продукты в магазинах.</a:t>
            </a:r>
          </a:p>
          <a:p>
            <a:r>
              <a:rPr lang="ru-RU" sz="1600" dirty="0"/>
              <a:t>Практическая значимость, чтобы обезопасить жизнь человека и предупредить, что лучше не употреблять в пищу.</a:t>
            </a:r>
          </a:p>
        </p:txBody>
      </p:sp>
    </p:spTree>
    <p:extLst>
      <p:ext uri="{BB962C8B-B14F-4D97-AF65-F5344CB8AC3E}">
        <p14:creationId xmlns:p14="http://schemas.microsoft.com/office/powerpoint/2010/main" val="1857981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ru-RU">
                <a:solidFill>
                  <a:schemeClr val="accent1"/>
                </a:solidFill>
              </a:rPr>
              <a:t>Обоснование исследования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200" dirty="0"/>
              <a:t>Качество продукции относится к числу важнейших показателей деятельности предприятия. Повышение качества продукции определяет темпы научно-технического прогресса, рост эффективности производства, экономию всех видов ресурсов, используемых на предприятиях.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Поэтому часто люди страдают от того, что они употребляют в пищу. Потому что темп научно-технического прогресса зашел очень далеко. И ради своей продукции предприятия добавляют очень много добавок в пищу.  Тем самым товар становиться дешевле, а производители получают большой спрос на их продукт. А иногда это даже нельзя назвать настоящим продуктом из-за этого. Люди очень часто страдают. Все это сделано на не внимательность покупателя. </a:t>
            </a:r>
          </a:p>
        </p:txBody>
      </p:sp>
    </p:spTree>
    <p:extLst>
      <p:ext uri="{BB962C8B-B14F-4D97-AF65-F5344CB8AC3E}">
        <p14:creationId xmlns:p14="http://schemas.microsoft.com/office/powerpoint/2010/main" val="342106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ru-RU">
                <a:solidFill>
                  <a:schemeClr val="accent1"/>
                </a:solidFill>
              </a:rPr>
              <a:t>Методика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2408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ru-RU" sz="1600" dirty="0"/>
              <a:t>Опрос покупателей( друзей и знакомых)</a:t>
            </a:r>
          </a:p>
          <a:p>
            <a:r>
              <a:rPr lang="ru-RU" sz="1600" dirty="0"/>
              <a:t>Просмотр состав продукта и наклейках на продуктах</a:t>
            </a:r>
          </a:p>
          <a:p>
            <a:r>
              <a:rPr lang="ru-RU" sz="1600" dirty="0"/>
              <a:t>Срок годности </a:t>
            </a:r>
          </a:p>
          <a:p>
            <a:r>
              <a:rPr lang="ru-RU" sz="1600" dirty="0"/>
              <a:t>Посмотреть производителя</a:t>
            </a:r>
          </a:p>
        </p:txBody>
      </p:sp>
    </p:spTree>
    <p:extLst>
      <p:ext uri="{BB962C8B-B14F-4D97-AF65-F5344CB8AC3E}">
        <p14:creationId xmlns:p14="http://schemas.microsoft.com/office/powerpoint/2010/main" val="2088452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73" r="24487"/>
          <a:stretch/>
        </p:blipFill>
        <p:spPr>
          <a:xfrm>
            <a:off x="20" y="0"/>
            <a:ext cx="4639713" cy="6857990"/>
          </a:xfrm>
          <a:prstGeom prst="rect">
            <a:avLst/>
          </a:prstGeom>
        </p:spPr>
      </p:pic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9940" y="365124"/>
            <a:ext cx="6172200" cy="18288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Определение фруктов </a:t>
            </a:r>
            <a:r>
              <a:rPr lang="ru-RU" sz="4400" dirty="0">
                <a:solidFill>
                  <a:schemeClr val="bg1"/>
                </a:solidFill>
              </a:rPr>
              <a:t> и овощей </a:t>
            </a:r>
            <a:r>
              <a:rPr lang="en-US" sz="4400" dirty="0">
                <a:solidFill>
                  <a:schemeClr val="bg1"/>
                </a:solidFill>
              </a:rPr>
              <a:t>по наклейк</a:t>
            </a:r>
            <a:r>
              <a:rPr lang="ru-RU" sz="4400" dirty="0">
                <a:solidFill>
                  <a:schemeClr val="bg1"/>
                </a:solidFill>
              </a:rPr>
              <a:t>ам на них</a:t>
            </a:r>
            <a:r>
              <a:rPr lang="en-US" sz="4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69940" y="2322576"/>
            <a:ext cx="6172200" cy="3858768"/>
          </a:xfrm>
        </p:spPr>
        <p:txBody>
          <a:bodyPr vert="horz" lIns="91440" tIns="45720" rIns="91440" bIns="45720" rtlCol="0">
            <a:normAutofit/>
          </a:bodyPr>
          <a:lstStyle/>
          <a:p>
            <a:pPr marL="228600" indent="-22860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Если на фрукте или овоще наклеена пятизначная наклейка выглядит вот так: 9-xxxx . То это очень хорошо.  Это значит, что они росли в условиях органики , без химических удобрений. </a:t>
            </a:r>
          </a:p>
          <a:p>
            <a:pPr marL="228600" indent="-22860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Если на фрукте или овоще наклеена четырехзначная наклейка выглядит вот так: хххх. То это не так хорошо как первый вариант. Это значит, что росли в обычных условиях, с использованием удобрения  Pesticides.</a:t>
            </a:r>
          </a:p>
          <a:p>
            <a:pPr marL="228600" indent="-22860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</a:rPr>
              <a:t>Если на фрукте или овоще наклеена пятизначная наклейка выглядит вот так: 8-хххх. То это очень плохо. Это значит, что этот продукт содержит ГМО.</a:t>
            </a:r>
          </a:p>
          <a:p>
            <a:pPr indent="-228600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868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8" r="28922" b="-1"/>
          <a:stretch/>
        </p:blipFill>
        <p:spPr>
          <a:xfrm>
            <a:off x="20" y="10"/>
            <a:ext cx="4639713" cy="6857990"/>
          </a:xfrm>
          <a:prstGeom prst="rect">
            <a:avLst/>
          </a:prstGeom>
        </p:spPr>
      </p:pic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9940" y="365124"/>
            <a:ext cx="6172200" cy="1828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70000"/>
              </a:lnSpc>
            </a:pPr>
            <a:r>
              <a:rPr lang="en-US" sz="3700" dirty="0">
                <a:solidFill>
                  <a:schemeClr val="bg1"/>
                </a:solidFill>
              </a:rPr>
              <a:t>Что  такое Pesticides и чем он вреден в продуктах питания для человека</a:t>
            </a:r>
            <a:r>
              <a:rPr lang="ru-RU" sz="3700" dirty="0">
                <a:solidFill>
                  <a:schemeClr val="bg1"/>
                </a:solidFill>
              </a:rPr>
              <a:t>?</a:t>
            </a:r>
            <a:br>
              <a:rPr lang="en-US" sz="3700" dirty="0">
                <a:solidFill>
                  <a:schemeClr val="bg1"/>
                </a:solidFill>
              </a:rPr>
            </a:br>
            <a:endParaRPr lang="en-US" sz="3700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55284" y="2193924"/>
            <a:ext cx="6172200" cy="3858768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Pesticides-</a:t>
            </a:r>
            <a:r>
              <a:rPr lang="en-US" dirty="0">
                <a:solidFill>
                  <a:schemeClr val="bg1"/>
                </a:solidFill>
              </a:rPr>
              <a:t>  химические средства, используемые для борьбы с вредителями и болезнями растений.</a:t>
            </a:r>
          </a:p>
          <a:p>
            <a:pPr indent="-22860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Пестициды в продуктах питания это проблема, волнующая сегодня многих. Современная жизнь, развитие научно-технического процесса, использование химической промышленности в сельском хозяйстве, все это дало очень много для развития человечества. Но помимо этого, принесло и необратимый вред не только для здоровья самого человека и его будущих поколений, но и для планеты в целом.</a:t>
            </a:r>
          </a:p>
          <a:p>
            <a:pPr indent="-22860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 Ежегодно в мире ВОЗ регистрирует до полумиллиона случаев отравления пестицидами людей. В результате возникают как легкие недомогания, так и серьезные заболевания, которые могут привести к летальному исходу. Хлорорганические соединения накапливаются в живых тканях даже в больших количествах, чем изначально содержатся в обработанном растении. Фосфорорганические препараты опасны тем, что воздействуют, в первую очередь, на ЦНС человека. Производные карбоминовой кислоты имеют канцерогенные свойства, причем, негативное воздействие может проявиться на следующем поколении. </a:t>
            </a:r>
          </a:p>
        </p:txBody>
      </p:sp>
    </p:spTree>
    <p:extLst>
      <p:ext uri="{BB962C8B-B14F-4D97-AF65-F5344CB8AC3E}">
        <p14:creationId xmlns:p14="http://schemas.microsoft.com/office/powerpoint/2010/main" val="3555770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00" r="14313"/>
          <a:stretch/>
        </p:blipFill>
        <p:spPr>
          <a:xfrm>
            <a:off x="20" y="10"/>
            <a:ext cx="4639713" cy="6857990"/>
          </a:xfrm>
          <a:prstGeom prst="rect">
            <a:avLst/>
          </a:prstGeom>
        </p:spPr>
      </p:pic>
      <p:sp>
        <p:nvSpPr>
          <p:cNvPr id="6" name="Rectangle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9733" y="0"/>
            <a:ext cx="755226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9940" y="365124"/>
            <a:ext cx="6172200" cy="1828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>
                <a:solidFill>
                  <a:schemeClr val="bg1"/>
                </a:solidFill>
              </a:rPr>
              <a:t>Что  такое ГМО и чем он вреден в продуктах питания для человека?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9940" y="2322576"/>
            <a:ext cx="6172200" cy="3858768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ru-RU" sz="1900" b="1" dirty="0">
                <a:solidFill>
                  <a:schemeClr val="bg1"/>
                </a:solidFill>
              </a:rPr>
              <a:t>ГМО — </a:t>
            </a:r>
            <a:r>
              <a:rPr lang="ru-RU" sz="1900" dirty="0">
                <a:solidFill>
                  <a:schemeClr val="bg1"/>
                </a:solidFill>
              </a:rPr>
              <a:t>генетически измененный организм. </a:t>
            </a:r>
          </a:p>
          <a:p>
            <a:pPr>
              <a:lnSpc>
                <a:spcPct val="70000"/>
              </a:lnSpc>
            </a:pPr>
            <a:r>
              <a:rPr lang="ru-RU" sz="1900" dirty="0">
                <a:solidFill>
                  <a:schemeClr val="bg1"/>
                </a:solidFill>
              </a:rPr>
              <a:t>Возникновения аллергических реакций у человека на продукты, которые ранее не вызывали ее. Например, в химическом составе помидора присутствует ген рыбы, но при этом он настолько мал, что организм человека с аллергией на рыбу его просто не ощущает. В случае увеличения присутствия гена рыбы в том же помидоре, аллергику придется вычеркнуть еще один продукт из своего рациона;</a:t>
            </a:r>
          </a:p>
          <a:p>
            <a:pPr>
              <a:lnSpc>
                <a:spcPct val="70000"/>
              </a:lnSpc>
            </a:pPr>
            <a:r>
              <a:rPr lang="ru-RU" sz="1900" dirty="0">
                <a:solidFill>
                  <a:schemeClr val="bg1"/>
                </a:solidFill>
              </a:rPr>
              <a:t>Постоянное употребление продуктов ГМО приводит к выработке устойчивой реакции на действие антибиотиков, а значит в кризисной ситуации, когда необходим прием антибиотиков, они могут просто не подействовать и не стабилизировать состояние человека.</a:t>
            </a:r>
          </a:p>
          <a:p>
            <a:pPr>
              <a:lnSpc>
                <a:spcPct val="70000"/>
              </a:lnSpc>
            </a:pPr>
            <a:r>
              <a:rPr lang="ru-RU" sz="1900" dirty="0">
                <a:solidFill>
                  <a:schemeClr val="bg1"/>
                </a:solidFill>
              </a:rPr>
              <a:t>Повышается вероятность образования опухолей.</a:t>
            </a:r>
          </a:p>
        </p:txBody>
      </p:sp>
    </p:spTree>
    <p:extLst>
      <p:ext uri="{BB962C8B-B14F-4D97-AF65-F5344CB8AC3E}">
        <p14:creationId xmlns:p14="http://schemas.microsoft.com/office/powerpoint/2010/main" val="3162838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458" r="9091" b="922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4332307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343" y="401931"/>
            <a:ext cx="3759240" cy="103121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70000"/>
              </a:lnSpc>
            </a:pPr>
            <a:r>
              <a:rPr lang="en-US" sz="2800" b="1" dirty="0"/>
              <a:t>Чёрный список продуктов с ГМО</a:t>
            </a:r>
            <a:r>
              <a:rPr lang="ru-RU" sz="2800" b="1" dirty="0"/>
              <a:t>.</a:t>
            </a:r>
            <a:endParaRPr lang="en-US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84757" y="1433146"/>
            <a:ext cx="3764826" cy="4633546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70000"/>
              </a:lnSpc>
            </a:pPr>
            <a:r>
              <a:rPr lang="en-US" sz="1000" dirty="0"/>
              <a:t>Lipton</a:t>
            </a:r>
            <a:r>
              <a:rPr lang="en-US" sz="1000" b="1" dirty="0"/>
              <a:t> </a:t>
            </a:r>
            <a:r>
              <a:rPr lang="en-US" sz="1000" dirty="0"/>
              <a:t>(чай)</a:t>
            </a:r>
          </a:p>
          <a:p>
            <a:pPr>
              <a:lnSpc>
                <a:spcPct val="70000"/>
              </a:lnSpc>
            </a:pPr>
            <a:r>
              <a:rPr lang="en-US" sz="1000" dirty="0"/>
              <a:t>Brooke Bond (чай)</a:t>
            </a:r>
          </a:p>
          <a:p>
            <a:pPr>
              <a:lnSpc>
                <a:spcPct val="70000"/>
              </a:lnSpc>
            </a:pPr>
            <a:r>
              <a:rPr lang="en-US" sz="1000" dirty="0"/>
              <a:t>Беседа (чай)</a:t>
            </a:r>
          </a:p>
          <a:p>
            <a:pPr>
              <a:lnSpc>
                <a:spcPct val="70000"/>
              </a:lnSpc>
            </a:pPr>
            <a:r>
              <a:rPr lang="en-US" sz="1000" dirty="0"/>
              <a:t>Calve (майонез, кетчуп)</a:t>
            </a:r>
          </a:p>
          <a:p>
            <a:pPr>
              <a:lnSpc>
                <a:spcPct val="70000"/>
              </a:lnSpc>
            </a:pPr>
            <a:r>
              <a:rPr lang="en-US" sz="1000" dirty="0"/>
              <a:t>Rama (масло)</a:t>
            </a:r>
          </a:p>
          <a:p>
            <a:pPr>
              <a:lnSpc>
                <a:spcPct val="70000"/>
              </a:lnSpc>
            </a:pPr>
            <a:r>
              <a:rPr lang="en-US" sz="1000" dirty="0"/>
              <a:t>Пышка (маргарин)</a:t>
            </a:r>
          </a:p>
          <a:p>
            <a:pPr>
              <a:lnSpc>
                <a:spcPct val="70000"/>
              </a:lnSpc>
            </a:pPr>
            <a:r>
              <a:rPr lang="en-US" sz="1000" dirty="0"/>
              <a:t>Делми (майонез, йогурт, маргарин)</a:t>
            </a:r>
          </a:p>
          <a:p>
            <a:pPr>
              <a:lnSpc>
                <a:spcPct val="70000"/>
              </a:lnSpc>
            </a:pPr>
            <a:r>
              <a:rPr lang="en-US" sz="1000" dirty="0"/>
              <a:t>Альгида (мороженное)</a:t>
            </a:r>
          </a:p>
          <a:p>
            <a:pPr>
              <a:lnSpc>
                <a:spcPct val="70000"/>
              </a:lnSpc>
            </a:pPr>
            <a:r>
              <a:rPr lang="en-US" sz="1000" dirty="0"/>
              <a:t>Knorr (приправы)</a:t>
            </a:r>
          </a:p>
          <a:p>
            <a:pPr>
              <a:lnSpc>
                <a:spcPct val="70000"/>
              </a:lnSpc>
            </a:pPr>
            <a:r>
              <a:rPr lang="en-US" sz="1000" dirty="0"/>
              <a:t>Nescafe (кофе и молоко)</a:t>
            </a:r>
          </a:p>
          <a:p>
            <a:pPr>
              <a:lnSpc>
                <a:spcPct val="70000"/>
              </a:lnSpc>
            </a:pPr>
            <a:r>
              <a:rPr lang="en-US" sz="1000" dirty="0"/>
              <a:t>Maggi (супы, бульоны, майонез, приправы, картофельное пюре)</a:t>
            </a:r>
          </a:p>
          <a:p>
            <a:pPr>
              <a:lnSpc>
                <a:spcPct val="70000"/>
              </a:lnSpc>
            </a:pPr>
            <a:r>
              <a:rPr lang="en-US" sz="1000" dirty="0"/>
              <a:t>Nestle (шоколад)</a:t>
            </a:r>
          </a:p>
          <a:p>
            <a:pPr>
              <a:lnSpc>
                <a:spcPct val="70000"/>
              </a:lnSpc>
            </a:pPr>
            <a:r>
              <a:rPr lang="en-US" sz="1000" dirty="0"/>
              <a:t>Nestea (чай)</a:t>
            </a:r>
          </a:p>
          <a:p>
            <a:pPr>
              <a:lnSpc>
                <a:spcPct val="70000"/>
              </a:lnSpc>
            </a:pPr>
            <a:r>
              <a:rPr lang="en-US" sz="1000" dirty="0"/>
              <a:t>Nesquik (какао)</a:t>
            </a:r>
            <a:endParaRPr lang="ru-RU" sz="1000" dirty="0"/>
          </a:p>
          <a:p>
            <a:pPr>
              <a:lnSpc>
                <a:spcPct val="70000"/>
              </a:lnSpc>
            </a:pPr>
            <a:r>
              <a:rPr lang="en-US" sz="1000" dirty="0"/>
              <a:t>Toblerone (</a:t>
            </a:r>
            <a:r>
              <a:rPr lang="ru-RU" sz="1000" dirty="0"/>
              <a:t>шоколад, все виды)</a:t>
            </a:r>
          </a:p>
          <a:p>
            <a:pPr>
              <a:lnSpc>
                <a:spcPct val="70000"/>
              </a:lnSpc>
            </a:pPr>
            <a:r>
              <a:rPr lang="en-US" sz="1000" dirty="0"/>
              <a:t>Mini Kisses (</a:t>
            </a:r>
            <a:r>
              <a:rPr lang="ru-RU" sz="1000" dirty="0"/>
              <a:t>конфеты)</a:t>
            </a:r>
          </a:p>
          <a:p>
            <a:pPr>
              <a:lnSpc>
                <a:spcPct val="70000"/>
              </a:lnSpc>
            </a:pPr>
            <a:r>
              <a:rPr lang="en-US" sz="1000" dirty="0"/>
              <a:t>Kit-Kat (</a:t>
            </a:r>
            <a:r>
              <a:rPr lang="ru-RU" sz="1000" dirty="0"/>
              <a:t>шоколадный батончик)</a:t>
            </a:r>
          </a:p>
          <a:p>
            <a:pPr>
              <a:lnSpc>
                <a:spcPct val="70000"/>
              </a:lnSpc>
            </a:pPr>
            <a:r>
              <a:rPr lang="en-US" sz="1000" dirty="0"/>
              <a:t>Kisses (</a:t>
            </a:r>
            <a:r>
              <a:rPr lang="ru-RU" sz="1000" dirty="0"/>
              <a:t>конфеты)</a:t>
            </a:r>
          </a:p>
          <a:p>
            <a:pPr>
              <a:lnSpc>
                <a:spcPct val="70000"/>
              </a:lnSpc>
            </a:pPr>
            <a:r>
              <a:rPr lang="en-US" sz="1000" dirty="0"/>
              <a:t>Semi-Sweet Baking Chips (</a:t>
            </a:r>
            <a:r>
              <a:rPr lang="ru-RU" sz="1000" dirty="0"/>
              <a:t>печенье)</a:t>
            </a:r>
          </a:p>
          <a:p>
            <a:pPr>
              <a:lnSpc>
                <a:spcPct val="70000"/>
              </a:lnSpc>
            </a:pPr>
            <a:r>
              <a:rPr lang="en-US" sz="1000" dirty="0"/>
              <a:t>Milk Chocolate Chips (</a:t>
            </a:r>
            <a:r>
              <a:rPr lang="ru-RU" sz="1000" dirty="0"/>
              <a:t>печенье)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9812930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978</Words>
  <Application>Microsoft Office PowerPoint</Application>
  <PresentationFormat>Широкоэкранный</PresentationFormat>
  <Paragraphs>69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Контроль качества и безопасность продуктов питания.</vt:lpstr>
      <vt:lpstr>Содержание.</vt:lpstr>
      <vt:lpstr>Характеристика работы.</vt:lpstr>
      <vt:lpstr>Обоснование исследования </vt:lpstr>
      <vt:lpstr>Методика</vt:lpstr>
      <vt:lpstr>Определение фруктов  и овощей по наклейкам на них.</vt:lpstr>
      <vt:lpstr>Что  такое Pesticides и чем он вреден в продуктах питания для человека? </vt:lpstr>
      <vt:lpstr>Что  такое ГМО и чем он вреден в продуктах питания для человека?</vt:lpstr>
      <vt:lpstr>Чёрный список продуктов с ГМО.</vt:lpstr>
      <vt:lpstr>Презентация PowerPoint</vt:lpstr>
      <vt:lpstr>Презентация PowerPoint</vt:lpstr>
      <vt:lpstr>Презентация PowerPoint</vt:lpstr>
      <vt:lpstr>Для чего сделан опрос ?</vt:lpstr>
      <vt:lpstr>Вывод</vt:lpstr>
      <vt:lpstr>Список литературы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качества и безопасность продуктов питания.</dc:title>
  <dc:creator>dimova.nataliya@outlook.com</dc:creator>
  <cp:lastModifiedBy>dimova.nataliya@outlook.com</cp:lastModifiedBy>
  <cp:revision>30</cp:revision>
  <dcterms:created xsi:type="dcterms:W3CDTF">2017-01-16T07:02:55Z</dcterms:created>
  <dcterms:modified xsi:type="dcterms:W3CDTF">2017-03-29T08:23:36Z</dcterms:modified>
</cp:coreProperties>
</file>