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31" r:id="rId1"/>
  </p:sldMasterIdLst>
  <p:notesMasterIdLst>
    <p:notesMasterId r:id="rId14"/>
  </p:notesMasterIdLst>
  <p:sldIdLst>
    <p:sldId id="297" r:id="rId2"/>
    <p:sldId id="280" r:id="rId3"/>
    <p:sldId id="301" r:id="rId4"/>
    <p:sldId id="303" r:id="rId5"/>
    <p:sldId id="305" r:id="rId6"/>
    <p:sldId id="306" r:id="rId7"/>
    <p:sldId id="307" r:id="rId8"/>
    <p:sldId id="308" r:id="rId9"/>
    <p:sldId id="311" r:id="rId10"/>
    <p:sldId id="312" r:id="rId11"/>
    <p:sldId id="313" r:id="rId12"/>
    <p:sldId id="315" r:id="rId13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8" autoAdjust="0"/>
    <p:restoredTop sz="68100" autoAdjust="0"/>
  </p:normalViewPr>
  <p:slideViewPr>
    <p:cSldViewPr snapToGrid="0">
      <p:cViewPr varScale="1">
        <p:scale>
          <a:sx n="62" d="100"/>
          <a:sy n="62" d="100"/>
        </p:scale>
        <p:origin x="1200" y="6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004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3417" y="2576872"/>
            <a:ext cx="7550387" cy="2155425"/>
          </a:xfrm>
        </p:spPr>
        <p:txBody>
          <a:bodyPr anchor="b">
            <a:noAutofit/>
          </a:bodyPr>
          <a:lstStyle>
            <a:lvl1pPr algn="ctr">
              <a:defRPr sz="6827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3417" y="5117621"/>
            <a:ext cx="7550387" cy="19593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26371" y="7188767"/>
            <a:ext cx="957548" cy="39736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33417" y="7188767"/>
            <a:ext cx="5781134" cy="3973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95740" y="7188767"/>
            <a:ext cx="588065" cy="397369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72641" y="4937001"/>
            <a:ext cx="727194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77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65" y="6848590"/>
            <a:ext cx="9669311" cy="806027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59570" y="1469061"/>
            <a:ext cx="10085663" cy="4780471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765" y="7654618"/>
            <a:ext cx="9669311" cy="702168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02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65" y="1289775"/>
            <a:ext cx="9669311" cy="4405845"/>
          </a:xfrm>
        </p:spPr>
        <p:txBody>
          <a:bodyPr anchor="ctr">
            <a:normAutofit/>
          </a:bodyPr>
          <a:lstStyle>
            <a:lvl1pPr algn="ctr">
              <a:defRPr sz="4551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764" y="6080947"/>
            <a:ext cx="9669313" cy="22758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8262" y="5888283"/>
            <a:ext cx="939580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061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718" y="1396810"/>
            <a:ext cx="9102578" cy="3371617"/>
          </a:xfrm>
        </p:spPr>
        <p:txBody>
          <a:bodyPr anchor="ctr">
            <a:normAutofit/>
          </a:bodyPr>
          <a:lstStyle>
            <a:lvl1pPr algn="ctr">
              <a:defRPr sz="4551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75840" y="4768426"/>
            <a:ext cx="8380868" cy="927194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560"/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761" y="6177281"/>
            <a:ext cx="9669316" cy="21795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208846" y="1287626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024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56538" y="4021860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 algn="r"/>
            <a:r>
              <a:rPr lang="en-US" sz="1024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818263" y="5888283"/>
            <a:ext cx="938031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214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69" y="4705537"/>
            <a:ext cx="9669302" cy="2088960"/>
          </a:xfrm>
        </p:spPr>
        <p:txBody>
          <a:bodyPr anchor="b">
            <a:normAutofit/>
          </a:bodyPr>
          <a:lstStyle>
            <a:lvl1pPr algn="l">
              <a:defRPr sz="4551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768" y="6794497"/>
            <a:ext cx="9669305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447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503" y="1396810"/>
            <a:ext cx="8995794" cy="3190994"/>
          </a:xfrm>
        </p:spPr>
        <p:txBody>
          <a:bodyPr anchor="ctr">
            <a:normAutofit/>
          </a:bodyPr>
          <a:lstStyle>
            <a:lvl1pPr algn="ctr">
              <a:defRPr sz="4551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673768" y="5175910"/>
            <a:ext cx="9669305" cy="126146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764" y="6442193"/>
            <a:ext cx="9669313" cy="1914596"/>
          </a:xfrm>
        </p:spPr>
        <p:txBody>
          <a:bodyPr anchor="t">
            <a:normAutofit/>
          </a:bodyPr>
          <a:lstStyle>
            <a:lvl1pPr marL="0" indent="0" algn="l">
              <a:buNone/>
              <a:defRPr sz="2276">
                <a:solidFill>
                  <a:schemeClr val="tx1"/>
                </a:solidFill>
              </a:defRPr>
            </a:lvl1pPr>
            <a:lvl2pPr marL="65023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248797" y="127558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79711" y="3708769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818263" y="4876800"/>
            <a:ext cx="938031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012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63" y="1396809"/>
            <a:ext cx="9669311" cy="326324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551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673768" y="5071872"/>
            <a:ext cx="9669305" cy="128747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765" y="6357903"/>
            <a:ext cx="9669311" cy="1998886"/>
          </a:xfrm>
        </p:spPr>
        <p:txBody>
          <a:bodyPr anchor="t">
            <a:normAutofit/>
          </a:bodyPr>
          <a:lstStyle>
            <a:lvl1pPr marL="0" indent="0" algn="l">
              <a:buNone/>
              <a:defRPr sz="2276">
                <a:solidFill>
                  <a:schemeClr val="tx1"/>
                </a:solidFill>
              </a:defRPr>
            </a:lvl1pPr>
            <a:lvl2pPr marL="65023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8268" y="4876800"/>
            <a:ext cx="93957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095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764" y="3541526"/>
            <a:ext cx="9669313" cy="481526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18263" y="3348864"/>
            <a:ext cx="939580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480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0593" y="1289776"/>
            <a:ext cx="2302478" cy="706701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767" y="1289776"/>
            <a:ext cx="6990946" cy="706701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82506" y="1289776"/>
            <a:ext cx="0" cy="7067012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890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0305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9575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818263" y="3348864"/>
            <a:ext cx="938031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11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9677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261" y="2334454"/>
            <a:ext cx="9380315" cy="2592020"/>
          </a:xfrm>
        </p:spPr>
        <p:txBody>
          <a:bodyPr anchor="b">
            <a:normAutofit/>
          </a:bodyPr>
          <a:lstStyle>
            <a:lvl1pPr algn="ctr">
              <a:defRPr sz="5689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8261" y="5311800"/>
            <a:ext cx="9380315" cy="1550244"/>
          </a:xfrm>
        </p:spPr>
        <p:txBody>
          <a:bodyPr anchor="t">
            <a:normAutofit/>
          </a:bodyPr>
          <a:lstStyle>
            <a:lvl1pPr marL="0" indent="0" algn="ctr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818263" y="5119135"/>
            <a:ext cx="938031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91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818261" y="3351125"/>
            <a:ext cx="938031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7619" y="3537305"/>
            <a:ext cx="4746752" cy="490281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6438" y="3537305"/>
            <a:ext cx="4746752" cy="490281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0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768" y="3781025"/>
            <a:ext cx="474675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768" y="4612639"/>
            <a:ext cx="4746752" cy="384942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1717" y="3781025"/>
            <a:ext cx="474675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1717" y="4612639"/>
            <a:ext cx="4746752" cy="384942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818263" y="3348864"/>
            <a:ext cx="938031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24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64" y="1301813"/>
            <a:ext cx="9669312" cy="185438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18263" y="3348864"/>
            <a:ext cx="938031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7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8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64" y="1974804"/>
            <a:ext cx="3607890" cy="1950720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9645" y="1396811"/>
            <a:ext cx="5483433" cy="6959979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764" y="4310848"/>
            <a:ext cx="3607890" cy="3467952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18263" y="4142269"/>
            <a:ext cx="331888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48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64" y="2679228"/>
            <a:ext cx="5165798" cy="1950720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1471" y="1469060"/>
            <a:ext cx="4166347" cy="681548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764" y="4629948"/>
            <a:ext cx="5165797" cy="2600960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69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3765" y="1301813"/>
            <a:ext cx="9669311" cy="18543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764" y="3541526"/>
            <a:ext cx="9669313" cy="4899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40598" y="8477202"/>
            <a:ext cx="1633114" cy="397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3764" y="8477202"/>
            <a:ext cx="7259971" cy="397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0574" y="8477202"/>
            <a:ext cx="562503" cy="397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47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</p:sldLayoutIdLst>
  <p:txStyles>
    <p:titleStyle>
      <a:lvl1pPr algn="ctr" defTabSz="650230" rtl="0" eaLnBrk="1" latinLnBrk="0" hangingPunct="1">
        <a:spcBef>
          <a:spcPct val="0"/>
        </a:spcBef>
        <a:buNone/>
        <a:defRPr sz="5689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6394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15000"/>
        <a:buFont typeface="Arial"/>
        <a:buChar char="•"/>
        <a:defRPr sz="341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15000"/>
        <a:buFont typeface="Arial"/>
        <a:buChar char="•"/>
        <a:defRPr sz="284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70685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15000"/>
        <a:buFont typeface="Arial"/>
        <a:buChar char="•"/>
        <a:defRPr sz="256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19452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15000"/>
        <a:buFont typeface="Arial"/>
        <a:buChar char="•"/>
        <a:defRPr sz="2276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84475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15000"/>
        <a:buFont typeface="Arial"/>
        <a:buChar char="•"/>
        <a:defRPr sz="199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15000"/>
        <a:buFont typeface="Arial"/>
        <a:buChar char="•"/>
        <a:defRPr sz="199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15000"/>
        <a:buFont typeface="Arial"/>
        <a:buChar char="•"/>
        <a:defRPr sz="199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15000"/>
        <a:buFont typeface="Arial"/>
        <a:buChar char="•"/>
        <a:defRPr sz="199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15000"/>
        <a:buFont typeface="Arial"/>
        <a:buChar char="•"/>
        <a:defRPr sz="199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erb_moskovskoy_oblasti_Abali.ru_.png" descr="gerb_moskovskoy_oblasti_Abali.ru_.pn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261404" y="253933"/>
            <a:ext cx="1055262" cy="1409870"/>
          </a:xfrm>
          <a:prstGeom prst="rect">
            <a:avLst/>
          </a:prstGeom>
          <a:ln w="12700">
            <a:miter lim="400000"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290" y="171434"/>
            <a:ext cx="1264887" cy="15748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TextBox 8"/>
          <p:cNvSpPr txBox="1"/>
          <p:nvPr/>
        </p:nvSpPr>
        <p:spPr>
          <a:xfrm>
            <a:off x="1316666" y="-1101986"/>
            <a:ext cx="10409896" cy="3765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800" b="1" i="1" dirty="0" smtClean="0"/>
          </a:p>
          <a:p>
            <a:endParaRPr lang="ru-RU" sz="2500" b="1" i="1" dirty="0" smtClean="0"/>
          </a:p>
          <a:p>
            <a:endParaRPr lang="ru-RU" sz="2500" b="1" i="1" dirty="0" smtClean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spc="0" normalizeH="0" baseline="0" dirty="0" smtClean="0">
              <a:ln>
                <a:noFill/>
              </a:ln>
              <a:solidFill>
                <a:srgbClr val="414141"/>
              </a:solidFill>
              <a:effectLst/>
              <a:uFillTx/>
              <a:sym typeface="Palatino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sym typeface="Palatino"/>
              </a:rPr>
              <a:t>Городской</a:t>
            </a:r>
            <a:r>
              <a:rPr kumimoji="0" lang="ru-RU" sz="5400" b="1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sym typeface="Palatino"/>
              </a:rPr>
              <a:t> округ Мытищи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sym typeface="Palatino"/>
              </a:rPr>
              <a:t> МОСКОВСКАЯ ОБЛАСТЬ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sym typeface="Palatino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23" y="2576648"/>
            <a:ext cx="9905777" cy="68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58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546" y="951470"/>
            <a:ext cx="1176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/>
              <a:t>Мастер-</a:t>
            </a:r>
            <a:r>
              <a:rPr lang="ru-RU" sz="4800" b="1" u="sng" dirty="0" err="1" smtClean="0"/>
              <a:t>клаксс</a:t>
            </a:r>
            <a:r>
              <a:rPr lang="ru-RU" sz="4800" b="1" u="sng" dirty="0" smtClean="0"/>
              <a:t> по </a:t>
            </a:r>
            <a:r>
              <a:rPr lang="ru-RU" sz="4800" b="1" u="sng" dirty="0" err="1" smtClean="0"/>
              <a:t>скрапбукингу</a:t>
            </a:r>
            <a:endParaRPr lang="ru-RU" sz="48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62" y="1915297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4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119" y="605481"/>
            <a:ext cx="109480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/>
              <a:t>Экскурсии в музеи и по улицам </a:t>
            </a:r>
            <a:r>
              <a:rPr lang="ru-RU" sz="4800" b="1" u="sng" dirty="0" err="1" smtClean="0"/>
              <a:t>г.Москвы</a:t>
            </a:r>
            <a:endParaRPr lang="ru-RU" sz="48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22" y="4930346"/>
            <a:ext cx="3547548" cy="4569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74" y="4930346"/>
            <a:ext cx="3239512" cy="4569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65" y="2062211"/>
            <a:ext cx="3840089" cy="2769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5" y="5494362"/>
            <a:ext cx="5341232" cy="40059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16" y="2062210"/>
            <a:ext cx="4444314" cy="33332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0" y="1587484"/>
            <a:ext cx="2538244" cy="45085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9" y="1587484"/>
            <a:ext cx="1912551" cy="314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387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404" y="1037967"/>
            <a:ext cx="11281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/>
              <a:t> Достижения учащихся</a:t>
            </a:r>
            <a:endParaRPr lang="ru-RU" sz="48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1180069"/>
            <a:ext cx="2766543" cy="4149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5487558"/>
            <a:ext cx="6096000" cy="4067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259" y="1180069"/>
            <a:ext cx="2766541" cy="41498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09" y="6625016"/>
            <a:ext cx="4394576" cy="29297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24" y="2026641"/>
            <a:ext cx="6240162" cy="37440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6157293"/>
            <a:ext cx="2548080" cy="33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18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erb_moskovskoy_oblasti_Abali.ru_.png" descr="gerb_moskovskoy_oblasti_Abali.ru_.pn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261404" y="253933"/>
            <a:ext cx="1055262" cy="1409870"/>
          </a:xfrm>
          <a:prstGeom prst="rect">
            <a:avLst/>
          </a:prstGeom>
          <a:ln w="12700">
            <a:miter lim="400000"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290" y="171434"/>
            <a:ext cx="1264887" cy="15748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TextBox 8"/>
          <p:cNvSpPr txBox="1"/>
          <p:nvPr/>
        </p:nvSpPr>
        <p:spPr>
          <a:xfrm>
            <a:off x="5036861" y="4869920"/>
            <a:ext cx="7659253" cy="2103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800" i="1" dirty="0" smtClean="0"/>
          </a:p>
          <a:p>
            <a:endParaRPr lang="ru-RU" sz="2500" i="1" dirty="0" smtClean="0"/>
          </a:p>
          <a:p>
            <a:endParaRPr lang="ru-RU" sz="2500" i="1" dirty="0" smtClean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1" u="none" strike="noStrike" cap="none" spc="0" normalizeH="0" baseline="0" dirty="0" smtClean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4659" y="383059"/>
            <a:ext cx="90204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cs typeface="Mongolian Baiti" panose="03000500000000000000" pitchFamily="66" charset="0"/>
              </a:rPr>
              <a:t>ШАРАПОВА ТАТЬЯНА </a:t>
            </a:r>
            <a:r>
              <a:rPr lang="ru-RU" sz="2800" b="1" dirty="0" smtClean="0">
                <a:cs typeface="Mongolian Baiti" panose="03000500000000000000" pitchFamily="66" charset="0"/>
              </a:rPr>
              <a:t>ВАЛЕРЬЕВНА</a:t>
            </a:r>
          </a:p>
          <a:p>
            <a:pPr algn="ctr"/>
            <a:r>
              <a:rPr lang="ru-RU" sz="2800" b="1" dirty="0" smtClean="0">
                <a:cs typeface="Mongolian Baiti" panose="03000500000000000000" pitchFamily="66" charset="0"/>
              </a:rPr>
              <a:t>Заведующий структурным подразделением «Искра» </a:t>
            </a:r>
          </a:p>
          <a:p>
            <a:pPr algn="ctr"/>
            <a:r>
              <a:rPr lang="ru-RU" sz="2800" b="1" dirty="0" smtClean="0">
                <a:cs typeface="Mongolian Baiti" panose="03000500000000000000" pitchFamily="66" charset="0"/>
              </a:rPr>
              <a:t>МБУ «Молодежный центр «Маяк» </a:t>
            </a:r>
            <a:endParaRPr lang="ru-RU" sz="2800" b="1" dirty="0">
              <a:cs typeface="Mongolian Baiti" panose="03000500000000000000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2898" y="2743200"/>
            <a:ext cx="66232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b="1" dirty="0"/>
              <a:t>Шарапова Татьяна Валерьевна родилась, живет и работает в г</a:t>
            </a:r>
            <a:r>
              <a:rPr lang="ru-RU" sz="2400" b="1" dirty="0" smtClean="0"/>
              <a:t>. о. Мытищи</a:t>
            </a:r>
          </a:p>
          <a:p>
            <a:pPr algn="ctr"/>
            <a:r>
              <a:rPr lang="ru-RU" sz="2400" b="1" dirty="0" smtClean="0"/>
              <a:t>По </a:t>
            </a:r>
            <a:r>
              <a:rPr lang="ru-RU" sz="2400" b="1" dirty="0"/>
              <a:t>образованию художник </a:t>
            </a:r>
            <a:r>
              <a:rPr lang="ru-RU" sz="2400" b="1" dirty="0" smtClean="0"/>
              <a:t>и педагог.</a:t>
            </a:r>
          </a:p>
          <a:p>
            <a:pPr algn="ctr"/>
            <a:r>
              <a:rPr lang="ru-RU" sz="2400" b="1" dirty="0" smtClean="0"/>
              <a:t>Является </a:t>
            </a:r>
            <a:r>
              <a:rPr lang="ru-RU" sz="2400" b="1" dirty="0"/>
              <a:t>членом Союза художников </a:t>
            </a:r>
            <a:r>
              <a:rPr lang="ru-RU" sz="2400" b="1" dirty="0" smtClean="0"/>
              <a:t>России</a:t>
            </a:r>
            <a:endParaRPr lang="ru-RU" sz="2400" b="1" dirty="0"/>
          </a:p>
          <a:p>
            <a:pPr algn="ctr"/>
            <a:r>
              <a:rPr lang="ru-RU" sz="2400" b="1" dirty="0"/>
              <a:t>Ассоциации художников г</a:t>
            </a:r>
            <a:r>
              <a:rPr lang="ru-RU" sz="2400" b="1" dirty="0" smtClean="0"/>
              <a:t>. о. Мытищи</a:t>
            </a:r>
          </a:p>
          <a:p>
            <a:pPr algn="ctr"/>
            <a:r>
              <a:rPr lang="ru-RU" sz="2400" b="1" dirty="0" smtClean="0"/>
              <a:t>Работает </a:t>
            </a:r>
            <a:r>
              <a:rPr lang="ru-RU" sz="2400" b="1" dirty="0"/>
              <a:t>в молодежной </a:t>
            </a:r>
            <a:r>
              <a:rPr lang="ru-RU" sz="2400" b="1" dirty="0" smtClean="0"/>
              <a:t>политике</a:t>
            </a:r>
          </a:p>
          <a:p>
            <a:pPr algn="ctr"/>
            <a:r>
              <a:rPr lang="ru-RU" sz="2400" b="1" dirty="0" smtClean="0"/>
              <a:t>свыше 20 лет</a:t>
            </a:r>
            <a:endParaRPr lang="ru-RU" sz="2400" b="1" dirty="0"/>
          </a:p>
          <a:p>
            <a:pPr algn="ctr"/>
            <a:r>
              <a:rPr lang="ru-RU" sz="2400" b="1" dirty="0"/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1" y="2468497"/>
            <a:ext cx="4396680" cy="65950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27" y="5401332"/>
            <a:ext cx="6023919" cy="36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59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2649" y="1791730"/>
            <a:ext cx="11988800" cy="5165126"/>
          </a:xfrm>
        </p:spPr>
        <p:txBody>
          <a:bodyPr>
            <a:normAutofit fontScale="90000"/>
          </a:bodyPr>
          <a:lstStyle/>
          <a:p>
            <a:r>
              <a:rPr lang="ru-RU" sz="6700" b="1" u="sng" dirty="0" smtClean="0">
                <a:solidFill>
                  <a:schemeClr val="tx1">
                    <a:lumMod val="50000"/>
                  </a:schemeClr>
                </a:solidFill>
              </a:rPr>
              <a:t>Проект программы </a:t>
            </a:r>
            <a:br>
              <a:rPr lang="ru-RU" sz="6700" b="1" u="sng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6700" b="1" u="sng" dirty="0" smtClean="0">
                <a:solidFill>
                  <a:schemeClr val="tx1">
                    <a:lumMod val="50000"/>
                  </a:schemeClr>
                </a:solidFill>
              </a:rPr>
              <a:t>развития и поддержки </a:t>
            </a:r>
            <a:br>
              <a:rPr lang="ru-RU" sz="6700" b="1" u="sng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6700" b="1" u="sng" dirty="0" smtClean="0">
                <a:solidFill>
                  <a:schemeClr val="tx1">
                    <a:lumMod val="50000"/>
                  </a:schemeClr>
                </a:solidFill>
              </a:rPr>
              <a:t>творчески одаренной молодежи </a:t>
            </a:r>
            <a:br>
              <a:rPr lang="ru-RU" sz="6700" b="1" u="sng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ru-RU" u="sng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Автор:   </a:t>
            </a:r>
            <a:r>
              <a:rPr lang="ru-RU" sz="5300" dirty="0" smtClean="0">
                <a:solidFill>
                  <a:schemeClr val="tx1">
                    <a:lumMod val="50000"/>
                  </a:schemeClr>
                </a:solidFill>
              </a:rPr>
              <a:t>Шарапова Татьяна Валерьевна</a:t>
            </a:r>
            <a:endParaRPr lang="ru-RU" sz="53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53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b="1" dirty="0" smtClean="0"/>
              <a:t>Цель </a:t>
            </a:r>
            <a:r>
              <a:rPr lang="ru-RU" b="1" dirty="0"/>
              <a:t>и задачи проекта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3420" y="3496961"/>
            <a:ext cx="11430000" cy="478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D9B247"/>
              </a:buClr>
              <a:buSzPct val="115000"/>
            </a:pPr>
            <a:r>
              <a:rPr lang="ru-RU" b="1" u="sng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Цель</a:t>
            </a:r>
            <a:r>
              <a:rPr lang="ru-RU" u="sng" dirty="0">
                <a:solidFill>
                  <a:prstClr val="black">
                    <a:lumMod val="85000"/>
                    <a:lumOff val="15000"/>
                  </a:prstClr>
                </a:solidFill>
              </a:rPr>
              <a:t>:</a:t>
            </a:r>
          </a:p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D9B247"/>
              </a:buClr>
              <a:buSzPct val="115000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       Развитие и поддержка творчески одарённой молодежи с дальнейшей профориентацией. </a:t>
            </a:r>
          </a:p>
          <a:p>
            <a:pPr lvl="0" defTabSz="650230">
              <a:spcBef>
                <a:spcPct val="20000"/>
              </a:spcBef>
              <a:spcAft>
                <a:spcPts val="853"/>
              </a:spcAft>
              <a:buClr>
                <a:srgbClr val="D9B247"/>
              </a:buClr>
              <a:buSzPct val="115000"/>
            </a:pPr>
            <a:r>
              <a:rPr lang="ru-RU" b="1" u="sng" dirty="0">
                <a:solidFill>
                  <a:prstClr val="black">
                    <a:lumMod val="85000"/>
                    <a:lumOff val="15000"/>
                  </a:prstClr>
                </a:solidFill>
              </a:rPr>
              <a:t>Задачи:</a:t>
            </a:r>
          </a:p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D9B247"/>
              </a:buClr>
              <a:buSzPct val="115000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1.	Организация  оказания помощи в самоопределении молодых граждан (психологическая, социальная, экономическая).</a:t>
            </a:r>
          </a:p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D9B247"/>
              </a:buClr>
              <a:buSzPct val="115000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2.	Поддержка инициатив молодых людей.</a:t>
            </a:r>
          </a:p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D9B247"/>
              </a:buClr>
              <a:buSzPct val="115000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3.	Увеличение количества молодых граждан, реализующих  творческий потенциал, через вовлечение молодежи в инновационную деятельность, творчество, поддержку молодежных социально значимых инициатив.</a:t>
            </a:r>
          </a:p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D9B247"/>
              </a:buClr>
              <a:buSzPct val="115000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4.	 Создание системы мастер-классов для поддержки одаренных детей, подростков, молодых людей. </a:t>
            </a:r>
          </a:p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D9B247"/>
              </a:buClr>
              <a:buSzPct val="115000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5.	Профориентация (творческая направленность)</a:t>
            </a:r>
          </a:p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D9B247"/>
              </a:buClr>
              <a:buSzPct val="115000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6.	Поддержка творческого потенциала молодых мам, находящихся в отпуске по уходу за ребенком (в перспективе развитие малого бизнеса на основе полученных  знаний, умений и навыков).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9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Формы работы в проекте: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764" y="3645243"/>
            <a:ext cx="9323750" cy="49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686" y="926758"/>
            <a:ext cx="11331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 smtClean="0"/>
              <a:t>Мастер – классы в школах </a:t>
            </a:r>
            <a:r>
              <a:rPr lang="ru-RU" sz="4800" b="1" u="sng" dirty="0" err="1" smtClean="0"/>
              <a:t>г.о</a:t>
            </a:r>
            <a:r>
              <a:rPr lang="ru-RU" sz="4800" b="1" u="sng" dirty="0" smtClean="0"/>
              <a:t>. Мытищи</a:t>
            </a:r>
            <a:endParaRPr lang="ru-RU" sz="48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90" y="2176160"/>
            <a:ext cx="4533958" cy="34004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42" y="2111997"/>
            <a:ext cx="4705676" cy="3464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19" y="6017555"/>
            <a:ext cx="4114800" cy="3363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2" y="6017555"/>
            <a:ext cx="5103830" cy="3535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47" y="5800776"/>
            <a:ext cx="2734771" cy="3666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2" y="1950007"/>
            <a:ext cx="2906472" cy="38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88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617837"/>
            <a:ext cx="12171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/>
              <a:t>Мастер – классы на открытых площадках и пленэры</a:t>
            </a:r>
            <a:endParaRPr lang="ru-RU" sz="48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0" y="3031928"/>
            <a:ext cx="3838742" cy="2879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559" y="6365832"/>
            <a:ext cx="4021661" cy="2718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1" y="6365832"/>
            <a:ext cx="3896964" cy="2718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88" y="5884225"/>
            <a:ext cx="4473146" cy="2982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70" y="2551362"/>
            <a:ext cx="4449364" cy="2968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58" y="2988646"/>
            <a:ext cx="3954162" cy="29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77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70701" y="580768"/>
            <a:ext cx="12171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/>
              <a:t>Мастер – классы в молодежных центрах и структурных подразделениях</a:t>
            </a:r>
            <a:endParaRPr lang="ru-RU" sz="48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1" y="2349250"/>
            <a:ext cx="4707926" cy="3142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54061" y="6518415"/>
            <a:ext cx="3299254" cy="2772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0" y="5699043"/>
            <a:ext cx="5498760" cy="36838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5699044"/>
            <a:ext cx="2693552" cy="35914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25" y="2349250"/>
            <a:ext cx="4201295" cy="31509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829" y="2150428"/>
            <a:ext cx="2718486" cy="40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665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492" y="778476"/>
            <a:ext cx="12418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/>
              <a:t>Мастер – класс в мастерской ювелиров         г. Королев </a:t>
            </a:r>
            <a:endParaRPr lang="ru-RU" sz="48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7" y="2587872"/>
            <a:ext cx="10095469" cy="68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190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3303</TotalTime>
  <Words>140</Words>
  <Application>Microsoft Office PowerPoint</Application>
  <PresentationFormat>Произвольный</PresentationFormat>
  <Paragraphs>38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Garamond</vt:lpstr>
      <vt:lpstr>Helvetica Neue</vt:lpstr>
      <vt:lpstr>Mongolian Baiti</vt:lpstr>
      <vt:lpstr>Palatino</vt:lpstr>
      <vt:lpstr>Натуральные материалы</vt:lpstr>
      <vt:lpstr>Презентация PowerPoint</vt:lpstr>
      <vt:lpstr>Презентация PowerPoint</vt:lpstr>
      <vt:lpstr>Проект программы  развития и поддержки  творчески одаренной молодежи   Автор:   Шарапова Татьяна Валерьевна</vt:lpstr>
      <vt:lpstr> Цель и задачи проекта:</vt:lpstr>
      <vt:lpstr>Формы работы в проекте: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Tatyana</cp:lastModifiedBy>
  <cp:revision>213</cp:revision>
  <dcterms:modified xsi:type="dcterms:W3CDTF">2019-08-22T14:36:30Z</dcterms:modified>
</cp:coreProperties>
</file>