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69" r:id="rId5"/>
    <p:sldId id="264" r:id="rId6"/>
    <p:sldId id="265" r:id="rId7"/>
    <p:sldId id="266" r:id="rId8"/>
    <p:sldId id="274" r:id="rId9"/>
    <p:sldId id="267" r:id="rId10"/>
    <p:sldId id="263" r:id="rId11"/>
    <p:sldId id="270" r:id="rId12"/>
    <p:sldId id="268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63523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38600-DD16-4342-9FD5-DF4DA09B8DBF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6E695-E958-449F-9E4A-1F9E447D9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1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719" cy="4571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851920" y="6309321"/>
            <a:ext cx="72008" cy="72008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5719" cy="45719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719" cy="457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851920" y="6309321"/>
            <a:ext cx="72008" cy="72008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5719" cy="45719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719" cy="457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851920" y="6309321"/>
            <a:ext cx="72008" cy="72008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5719" cy="45719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719" cy="457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851920" y="6309321"/>
            <a:ext cx="72008" cy="72008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5719" cy="45719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719" cy="457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851920" y="6309321"/>
            <a:ext cx="72008" cy="72008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5719" cy="45719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719" cy="457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851920" y="6309321"/>
            <a:ext cx="72008" cy="72008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5719" cy="45719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719" cy="457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851920" y="6309321"/>
            <a:ext cx="72008" cy="72008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5719" cy="45719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719" cy="457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51920" y="6309321"/>
            <a:ext cx="72008" cy="72008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5719" cy="45719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719" cy="457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851920" y="6309321"/>
            <a:ext cx="72008" cy="72008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5719" cy="45719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719" cy="457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851920" y="6309321"/>
            <a:ext cx="72008" cy="72008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5719" cy="45719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719" cy="4571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851920" y="6309321"/>
            <a:ext cx="72008" cy="72008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620688"/>
            <a:ext cx="4604048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СП </a:t>
            </a:r>
            <a:r>
              <a:rPr lang="ru-RU" sz="3600" dirty="0" smtClean="0">
                <a:latin typeface="Comic Sans MS" panose="030F0702030302020204" pitchFamily="66" charset="0"/>
              </a:rPr>
              <a:t>ГБОУ СОШ №10 «ОЦ ЛИК» </a:t>
            </a:r>
            <a:r>
              <a:rPr lang="ru-RU" sz="3600" dirty="0" err="1">
                <a:latin typeface="Comic Sans MS" panose="030F0702030302020204" pitchFamily="66" charset="0"/>
              </a:rPr>
              <a:t>г.о</a:t>
            </a:r>
            <a:r>
              <a:rPr lang="ru-RU" sz="3600" dirty="0">
                <a:latin typeface="Comic Sans MS" panose="030F0702030302020204" pitchFamily="66" charset="0"/>
              </a:rPr>
              <a:t> Отрадный</a:t>
            </a:r>
            <a:br>
              <a:rPr lang="ru-RU" sz="3600" dirty="0">
                <a:latin typeface="Comic Sans MS" panose="030F0702030302020204" pitchFamily="66" charset="0"/>
              </a:rPr>
            </a:br>
            <a:r>
              <a:rPr lang="ru-RU" sz="3600" dirty="0">
                <a:latin typeface="Comic Sans MS" panose="030F0702030302020204" pitchFamily="66" charset="0"/>
              </a:rPr>
              <a:t>детский </a:t>
            </a:r>
            <a:r>
              <a:rPr lang="ru-RU" sz="3600" dirty="0" smtClean="0">
                <a:latin typeface="Comic Sans MS" panose="030F0702030302020204" pitchFamily="66" charset="0"/>
              </a:rPr>
              <a:t>сад №11</a:t>
            </a:r>
            <a:br>
              <a:rPr lang="ru-RU" sz="3600" dirty="0" smtClean="0">
                <a:latin typeface="Comic Sans MS" panose="030F0702030302020204" pitchFamily="66" charset="0"/>
              </a:rPr>
            </a:b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800800" cy="39604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Многофункциональное панно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«УМНАЯ ПОЛЯНА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»</a:t>
            </a:r>
            <a:endParaRPr lang="ru-RU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Учитель – логопед: 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Аленина Ю.Т.</a:t>
            </a:r>
            <a:endParaRPr lang="ru-RU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Санёк\Desktop\фото с тл\20190514_103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9837"/>
            <a:ext cx="309634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9838"/>
            <a:ext cx="254793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8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к ярмарке международной\фото с тл\20190514_0929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51" y="4005064"/>
            <a:ext cx="2911243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к ярмарке международной\фото с тл\20190514_0926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9" y="1700808"/>
            <a:ext cx="2466975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к ярмарке международной\фото с тл\20190514_0927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87" y="548680"/>
            <a:ext cx="2486025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к ярмарке международной\фото с тл\20190514_0927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88" y="3356992"/>
            <a:ext cx="2591954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к ярмарке международной\фото с тл\20190514_092828(0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2592288" cy="198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57" y="1262856"/>
            <a:ext cx="295319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3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>
                <a:latin typeface="Comic Sans MS" panose="030F0702030302020204" pitchFamily="66" charset="0"/>
              </a:rPr>
              <a:t>Игра «Кто быстрее соберёт?» (</a:t>
            </a:r>
            <a:r>
              <a:rPr lang="ru-RU" sz="2800" dirty="0" smtClean="0">
                <a:latin typeface="Comic Sans MS" panose="030F0702030302020204" pitchFamily="66" charset="0"/>
              </a:rPr>
              <a:t>на различные </a:t>
            </a:r>
            <a:r>
              <a:rPr lang="ru-RU" sz="2800" dirty="0">
                <a:latin typeface="Comic Sans MS" panose="030F0702030302020204" pitchFamily="66" charset="0"/>
              </a:rPr>
              <a:t>лексические темы</a:t>
            </a:r>
            <a:r>
              <a:rPr lang="ru-RU" sz="28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Игра «Подбери слова на заданный звук»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Игра «Гусеницы – </a:t>
            </a:r>
            <a:r>
              <a:rPr lang="ru-RU" sz="2800" dirty="0" err="1">
                <a:latin typeface="Comic Sans MS" panose="030F0702030302020204" pitchFamily="66" charset="0"/>
              </a:rPr>
              <a:t>слоговички</a:t>
            </a:r>
            <a:r>
              <a:rPr lang="ru-RU" sz="2800" dirty="0">
                <a:latin typeface="Comic Sans MS" panose="030F0702030302020204" pitchFamily="66" charset="0"/>
              </a:rPr>
              <a:t>»</a:t>
            </a:r>
          </a:p>
          <a:p>
            <a:r>
              <a:rPr lang="ru-RU" sz="2800" dirty="0" smtClean="0">
                <a:latin typeface="Comic Sans MS" panose="030F0702030302020204" pitchFamily="66" charset="0"/>
              </a:rPr>
              <a:t>Игра </a:t>
            </a:r>
            <a:r>
              <a:rPr lang="ru-RU" sz="2800" dirty="0">
                <a:latin typeface="Comic Sans MS" panose="030F0702030302020204" pitchFamily="66" charset="0"/>
              </a:rPr>
              <a:t>«Сосчитай-ка»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Игра «Назови ласково»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Игра «Один-много»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Игра «Сколько слогов»</a:t>
            </a:r>
          </a:p>
          <a:p>
            <a:r>
              <a:rPr lang="ru-RU" sz="2800" dirty="0">
                <a:latin typeface="Comic Sans MS" panose="030F0702030302020204" pitchFamily="66" charset="0"/>
              </a:rPr>
              <a:t>Игра «Раздели слова на слоги».</a:t>
            </a:r>
          </a:p>
          <a:p>
            <a:endParaRPr lang="ru-RU" dirty="0"/>
          </a:p>
          <a:p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</a:t>
            </a:r>
            <a:r>
              <a:rPr lang="ru-RU" dirty="0" smtClean="0">
                <a:latin typeface="Comic Sans MS" panose="030F0702030302020204" pitchFamily="66" charset="0"/>
              </a:rPr>
              <a:t>«Лучики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                        </a:t>
            </a:r>
            <a:r>
              <a:rPr lang="ru-RU" b="1" dirty="0" smtClean="0">
                <a:latin typeface="Comic Sans MS" panose="030F0702030302020204" pitchFamily="66" charset="0"/>
              </a:rPr>
              <a:t>Грамматики»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33400" y="2132856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На солнышке  на </a:t>
            </a:r>
            <a:r>
              <a:rPr lang="ru-RU" dirty="0" smtClean="0">
                <a:latin typeface="Comic Sans MS" panose="030F0702030302020204" pitchFamily="66" charset="0"/>
              </a:rPr>
              <a:t>каждом лучике размещены </a:t>
            </a:r>
            <a:r>
              <a:rPr lang="ru-RU" dirty="0">
                <a:latin typeface="Comic Sans MS" panose="030F0702030302020204" pitchFamily="66" charset="0"/>
              </a:rPr>
              <a:t>гласные звуки и буквы. Приклеены </a:t>
            </a:r>
            <a:r>
              <a:rPr lang="ru-RU" dirty="0" err="1">
                <a:latin typeface="Comic Sans MS" panose="030F0702030302020204" pitchFamily="66" charset="0"/>
              </a:rPr>
              <a:t>стикеры</a:t>
            </a:r>
            <a:r>
              <a:rPr lang="ru-RU" dirty="0">
                <a:latin typeface="Comic Sans MS" panose="030F0702030302020204" pitchFamily="66" charset="0"/>
              </a:rPr>
              <a:t> для «умной ручки», при нажатии воспроизводится заданный звук. Такой же принцип работы с согласными: твердыми и мягкими звуками. Они размещены в капельках, которые несут тучки: парные звонкие и глухие согласные звуки и буквы. А две буквы не обозначающие звука мягкий и твердый знак несут на своих спинках божья коровка и бабочка.</a:t>
            </a:r>
          </a:p>
          <a:p>
            <a:endParaRPr lang="ru-RU" dirty="0"/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4038600" cy="31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9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Игры на развитие воздушной струи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7"/>
            <a:ext cx="3375006" cy="221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Users\Алексей\Desktop\Новая папка\20190516_1214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93" y="4221088"/>
            <a:ext cx="3168352" cy="222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лексей\AppData\Local\Microsoft\Windows\INetCache\Content.Word\20190515_14205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-1709" r="21634" b="1709"/>
          <a:stretch/>
        </p:blipFill>
        <p:spPr bwMode="auto">
          <a:xfrm>
            <a:off x="2627784" y="1556792"/>
            <a:ext cx="3600400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902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b="1" i="1" dirty="0" smtClean="0">
                <a:solidFill>
                  <a:srgbClr val="002060"/>
                </a:solidFill>
              </a:rPr>
              <a:t>«</a:t>
            </a:r>
            <a:r>
              <a:rPr lang="ru-RU" sz="3100" b="1" i="1" dirty="0">
                <a:solidFill>
                  <a:srgbClr val="002060"/>
                </a:solidFill>
              </a:rPr>
              <a:t>В пустых стенах </a:t>
            </a:r>
            <a:r>
              <a:rPr lang="ru-RU" sz="3100" b="1" i="1" dirty="0" smtClean="0">
                <a:solidFill>
                  <a:srgbClr val="002060"/>
                </a:solidFill>
              </a:rPr>
              <a:t>ребенок 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не </a:t>
            </a:r>
            <a:r>
              <a:rPr lang="ru-RU" sz="3100" b="1" i="1" dirty="0">
                <a:solidFill>
                  <a:srgbClr val="002060"/>
                </a:solidFill>
              </a:rPr>
              <a:t>заговорит….»</a:t>
            </a:r>
            <a:r>
              <a:rPr lang="ru-RU" sz="3100" b="1" dirty="0">
                <a:solidFill>
                  <a:srgbClr val="002060"/>
                </a:solidFill>
              </a:rPr>
              <a:t> - И. Е. Тихеева.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sz="7200" b="1" dirty="0" smtClean="0">
                <a:latin typeface="Comic Sans MS" panose="030F0702030302020204" pitchFamily="66" charset="0"/>
              </a:rPr>
              <a:t>АКТУАЛЬНОСТЬ</a:t>
            </a:r>
            <a:r>
              <a:rPr lang="ru-RU" sz="7200" dirty="0" smtClean="0">
                <a:latin typeface="Comic Sans MS" panose="030F0702030302020204" pitchFamily="66" charset="0"/>
              </a:rPr>
              <a:t>. Коррекционно-развивающая </a:t>
            </a:r>
            <a:r>
              <a:rPr lang="ru-RU" sz="7200" dirty="0">
                <a:latin typeface="Comic Sans MS" panose="030F0702030302020204" pitchFamily="66" charset="0"/>
              </a:rPr>
              <a:t>среда в логопедическом кабинете играет большую роль в речевом и психическом развитии детей с речевыми нарушениями. В настоящее время издаются достаточно разнообразные пособия для развития речи детей, но в своей работе я стараюсь использовать пособия созданные своими руками. Одним из таких пособий и </a:t>
            </a:r>
            <a:r>
              <a:rPr lang="ru-RU" sz="7200" dirty="0" smtClean="0">
                <a:latin typeface="Comic Sans MS" panose="030F0702030302020204" pitchFamily="66" charset="0"/>
              </a:rPr>
              <a:t>является многофункциональное </a:t>
            </a:r>
            <a:r>
              <a:rPr lang="ru-RU" sz="7200" dirty="0">
                <a:latin typeface="Comic Sans MS" panose="030F0702030302020204" pitchFamily="66" charset="0"/>
              </a:rPr>
              <a:t>панно "Умная поляна". Данное пособие позволяет решить ряд насущных задач стоящих перед учителем-логопедом на логопедических занятиях. Панно "Умная поляна" было апробировано в течение года и показало хорошие результаты. К тому же данное пособие является многофункциональным, что позволяет его использование  на занятиях по формированию </a:t>
            </a:r>
            <a:r>
              <a:rPr lang="ru-RU" sz="7200" dirty="0" err="1">
                <a:latin typeface="Comic Sans MS" panose="030F0702030302020204" pitchFamily="66" charset="0"/>
              </a:rPr>
              <a:t>фонетико</a:t>
            </a:r>
            <a:r>
              <a:rPr lang="ru-RU" sz="7200" dirty="0">
                <a:latin typeface="Comic Sans MS" panose="030F0702030302020204" pitchFamily="66" charset="0"/>
              </a:rPr>
              <a:t> – фонематических,  </a:t>
            </a:r>
            <a:r>
              <a:rPr lang="ru-RU" sz="7200" dirty="0" err="1">
                <a:latin typeface="Comic Sans MS" panose="030F0702030302020204" pitchFamily="66" charset="0"/>
              </a:rPr>
              <a:t>лексико</a:t>
            </a:r>
            <a:r>
              <a:rPr lang="ru-RU" sz="7200" dirty="0">
                <a:latin typeface="Comic Sans MS" panose="030F0702030302020204" pitchFamily="66" charset="0"/>
              </a:rPr>
              <a:t> – грамматических  категорий и связной речи. Эффективность работы с детьми имеющими речевое нарушение, во многом зависит от правильно организованной коррекционно-развивающей среды в логопедическом </a:t>
            </a:r>
            <a:r>
              <a:rPr lang="ru-RU" sz="7200" dirty="0" smtClean="0">
                <a:latin typeface="Comic Sans MS" panose="030F0702030302020204" pitchFamily="66" charset="0"/>
              </a:rPr>
              <a:t>кабинете.</a:t>
            </a:r>
          </a:p>
          <a:p>
            <a:pPr marL="0" indent="0" algn="just">
              <a:buNone/>
            </a:pPr>
            <a:r>
              <a:rPr lang="ru-RU" sz="7200" dirty="0" smtClean="0">
                <a:latin typeface="Comic Sans MS" panose="030F0702030302020204" pitchFamily="66" charset="0"/>
              </a:rPr>
              <a:t>Устранение </a:t>
            </a:r>
            <a:r>
              <a:rPr lang="ru-RU" sz="7200" dirty="0">
                <a:latin typeface="Comic Sans MS" panose="030F0702030302020204" pitchFamily="66" charset="0"/>
              </a:rPr>
              <a:t>речевых нарушений – сложный, кропотливый труд, который требует от ребенка усидчивости, терпения. Поэтому занятия должны быть яркими, насыщенными, </a:t>
            </a:r>
            <a:r>
              <a:rPr lang="ru-RU" sz="7200" dirty="0" smtClean="0">
                <a:latin typeface="Comic Sans MS" panose="030F0702030302020204" pitchFamily="66" charset="0"/>
              </a:rPr>
              <a:t>интересными.</a:t>
            </a:r>
          </a:p>
        </p:txBody>
      </p:sp>
    </p:spTree>
    <p:extLst>
      <p:ext uri="{BB962C8B-B14F-4D97-AF65-F5344CB8AC3E}">
        <p14:creationId xmlns:p14="http://schemas.microsoft.com/office/powerpoint/2010/main" val="6096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Цель.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altLang="ru-RU" dirty="0">
                <a:latin typeface="Comic Sans MS" panose="030F0702030302020204" pitchFamily="66" charset="0"/>
              </a:rPr>
              <a:t>Формирование правильных представлений, отношений к явлениям общественной жизни, природе, к предметам окружающего мира; </a:t>
            </a:r>
          </a:p>
          <a:p>
            <a:r>
              <a:rPr lang="ru-RU" altLang="ru-RU" dirty="0" smtClean="0">
                <a:latin typeface="Comic Sans MS" panose="030F0702030302020204" pitchFamily="66" charset="0"/>
              </a:rPr>
              <a:t>развитие </a:t>
            </a:r>
            <a:r>
              <a:rPr lang="ru-RU" altLang="ru-RU" dirty="0">
                <a:latin typeface="Comic Sans MS" panose="030F0702030302020204" pitchFamily="66" charset="0"/>
              </a:rPr>
              <a:t>умственной деятельности: мыслительных процессов и операций, познавательной активности и самостоятельности, логического мышления; </a:t>
            </a:r>
          </a:p>
          <a:p>
            <a:r>
              <a:rPr lang="ru-RU" altLang="ru-RU" dirty="0" smtClean="0">
                <a:latin typeface="Comic Sans MS" panose="030F0702030302020204" pitchFamily="66" charset="0"/>
              </a:rPr>
              <a:t>воспитание </a:t>
            </a:r>
            <a:r>
              <a:rPr lang="ru-RU" altLang="ru-RU" dirty="0">
                <a:latin typeface="Comic Sans MS" panose="030F0702030302020204" pitchFamily="66" charset="0"/>
              </a:rPr>
              <a:t>познавательных интересов, любознательности;</a:t>
            </a:r>
          </a:p>
          <a:p>
            <a:r>
              <a:rPr lang="ru-RU" altLang="ru-RU" dirty="0" smtClean="0">
                <a:latin typeface="Comic Sans MS" panose="030F0702030302020204" pitchFamily="66" charset="0"/>
              </a:rPr>
              <a:t>формирование </a:t>
            </a:r>
            <a:r>
              <a:rPr lang="ru-RU" altLang="ru-RU" dirty="0">
                <a:latin typeface="Comic Sans MS" panose="030F0702030302020204" pitchFamily="66" charset="0"/>
              </a:rPr>
              <a:t>речи: пополнение и активизация словаря, воспитание правильного звукопроизношения, развитие связной разговорной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9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152127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Задачи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7272808" cy="3865984"/>
          </a:xfrm>
        </p:spPr>
        <p:txBody>
          <a:bodyPr>
            <a:normAutofit fontScale="70000" lnSpcReduction="20000"/>
          </a:bodyPr>
          <a:lstStyle/>
          <a:p>
            <a:pPr lvl="1" algn="l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Повышение личностной, интеллектуальной, речевой активности;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algn="l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Автоматизация звуков в словах, предложениях, связной речи;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algn="l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Расширение словарного запаса, развитие связной речи, развитие грамматического строя речи;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algn="l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Закрепление эмоциональных состояний;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algn="l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Формирование правильной воздушной струи;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algn="l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Развитие глазодвигательной функции, профилактика зрительных нарушений;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algn="l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Развитие и совершенствование слоговой структуры слов;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1" algn="l"/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Умение производить звукобуквенный анализ.</a:t>
            </a:r>
            <a:endParaRPr lang="ru-RU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6150074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atin typeface="Times New Roman" pitchFamily="18" charset="0"/>
              </a:rPr>
              <a:t>Описание дидактического пособия.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597" y="1403648"/>
            <a:ext cx="8291264" cy="442535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altLang="ru-RU" sz="1600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1600" dirty="0" smtClean="0">
                <a:latin typeface="Comic Sans MS" panose="030F0702030302020204" pitchFamily="66" charset="0"/>
              </a:rPr>
              <a:t>У </a:t>
            </a:r>
            <a:r>
              <a:rPr lang="ru-RU" altLang="ru-RU" sz="1600" dirty="0">
                <a:latin typeface="Comic Sans MS" panose="030F0702030302020204" pitchFamily="66" charset="0"/>
              </a:rPr>
              <a:t>детей с общим недоразвитием речи нарушено </a:t>
            </a:r>
            <a:r>
              <a:rPr lang="ru-RU" altLang="ru-RU" sz="1600" dirty="0" smtClean="0">
                <a:latin typeface="Comic Sans MS" panose="030F0702030302020204" pitchFamily="66" charset="0"/>
              </a:rPr>
              <a:t>формирование </a:t>
            </a:r>
            <a:r>
              <a:rPr lang="ru-RU" altLang="ru-RU" sz="1600" dirty="0">
                <a:latin typeface="Comic Sans MS" panose="030F0702030302020204" pitchFamily="66" charset="0"/>
              </a:rPr>
              <a:t>всех компонентов речевой системы. Эффективность работы с этими детьми во многом зависит от правильно-организованной предметно-развивающей среды в </a:t>
            </a:r>
            <a:r>
              <a:rPr lang="ru-RU" altLang="ru-RU" sz="1600" dirty="0" smtClean="0">
                <a:latin typeface="Comic Sans MS" panose="030F0702030302020204" pitchFamily="66" charset="0"/>
              </a:rPr>
              <a:t>комбинированной группе</a:t>
            </a:r>
            <a:r>
              <a:rPr lang="ru-RU" altLang="ru-RU" sz="1600" dirty="0">
                <a:latin typeface="Comic Sans MS" panose="030F0702030302020204" pitchFamily="66" charset="0"/>
              </a:rPr>
              <a:t>. </a:t>
            </a:r>
            <a:br>
              <a:rPr lang="ru-RU" altLang="ru-RU" sz="1600" dirty="0">
                <a:latin typeface="Comic Sans MS" panose="030F0702030302020204" pitchFamily="66" charset="0"/>
              </a:rPr>
            </a:br>
            <a:r>
              <a:rPr lang="ru-RU" altLang="ru-RU" sz="1600" dirty="0">
                <a:latin typeface="Comic Sans MS" panose="030F0702030302020204" pitchFamily="66" charset="0"/>
              </a:rPr>
              <a:t>Устранение речевых недостатков - кропотливый труд , требующий от ребёнка усидчивости, напряжения мыслительной деятельности. Занятия поэтому должны быть яркими, насыщенными материалом по теме. Предлагаемое пособие создаёт возможности для успешного преодоления отставания в речевом развитии ребёнка. </a:t>
            </a:r>
            <a:br>
              <a:rPr lang="ru-RU" altLang="ru-RU" sz="1600" dirty="0">
                <a:latin typeface="Comic Sans MS" panose="030F0702030302020204" pitchFamily="66" charset="0"/>
              </a:rPr>
            </a:br>
            <a:r>
              <a:rPr lang="ru-RU" altLang="ru-RU" sz="1600" dirty="0">
                <a:latin typeface="Comic Sans MS" panose="030F0702030302020204" pitchFamily="66" charset="0"/>
              </a:rPr>
              <a:t>Во время игр, входящих в комплект многофункционального пособия, стимулируется работоспособность, поддерживается интерес и внимание в течении всей игры и главное, различными способами решаются следующие </a:t>
            </a:r>
            <a:r>
              <a:rPr lang="ru-RU" altLang="ru-RU" sz="1600" b="1" dirty="0">
                <a:latin typeface="Comic Sans MS" panose="030F0702030302020204" pitchFamily="66" charset="0"/>
              </a:rPr>
              <a:t>задачи</a:t>
            </a:r>
            <a:r>
              <a:rPr lang="ru-RU" altLang="ru-RU" sz="1600" dirty="0">
                <a:latin typeface="Comic Sans MS" panose="030F0702030302020204" pitchFamily="66" charset="0"/>
              </a:rPr>
              <a:t>: развитие связной речи;  формирование зрительного восприятия; развитие пространственных  представлений; развитие ручной моторики; пополнение активного словаря. </a:t>
            </a:r>
            <a:br>
              <a:rPr lang="ru-RU" altLang="ru-RU" sz="1600" dirty="0">
                <a:latin typeface="Comic Sans MS" panose="030F0702030302020204" pitchFamily="66" charset="0"/>
              </a:rPr>
            </a:br>
            <a:endParaRPr lang="ru-RU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931224" cy="4637112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altLang="ru-RU" sz="2900" dirty="0">
                <a:solidFill>
                  <a:prstClr val="black"/>
                </a:solidFill>
                <a:latin typeface="Comic Sans MS" panose="030F0702030302020204" pitchFamily="66" charset="0"/>
              </a:rPr>
              <a:t>Дети, которые затрудняются выразить свои мысли, ответы словами, могут в этом пособии молча взять картинку – ответ и положить её в нужное место, не чувствуя себя ущемлённым. Во время игр ребята учатся общаться друг с другом, адекватно оценивать свои успехи и успехи товарищей, всё это способствует закреплению инициативной речи и гармоническому развитию личности.</a:t>
            </a:r>
            <a:endParaRPr lang="ru-RU" sz="29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Большой 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находкой в организации </a:t>
            </a:r>
            <a:r>
              <a:rPr 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коррекционно </a:t>
            </a: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- развивающей среды стало создание многофункционального настенного пособия "Умная поляна". Данное пособие стало не только ярким украшением логопедического кабинета, но и эффективным учебным материалом.</a:t>
            </a:r>
          </a:p>
          <a:p>
            <a:pPr>
              <a:lnSpc>
                <a:spcPct val="120000"/>
              </a:lnSpc>
            </a:pPr>
            <a:r>
              <a:rPr 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За основу я взяла фанеру, которую обтянула тканью. На панно расположила элементы: «Дуб Мудрости», клумбы, цветы, озеро, солнце, облака, бабочка. божья коровка, гусеница.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altLang="ru-RU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Почему </a:t>
            </a:r>
            <a:r>
              <a:rPr lang="ru-RU" altLang="ru-RU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многофункциональное? Потому, что это пособие можно использовать для игр по всем лексическим темам и в коррекционной работе по логопедии.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0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           Дуб Мудрости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В центре панно располагается  «Дуб Мудрости, в </a:t>
            </a:r>
            <a:r>
              <a:rPr lang="ru-RU" dirty="0" smtClean="0">
                <a:latin typeface="Comic Sans MS" panose="030F0702030302020204" pitchFamily="66" charset="0"/>
              </a:rPr>
              <a:t>форме книжки </a:t>
            </a:r>
            <a:r>
              <a:rPr lang="ru-RU" dirty="0">
                <a:latin typeface="Comic Sans MS" panose="030F0702030302020204" pitchFamily="66" charset="0"/>
              </a:rPr>
              <a:t>состоит из четырех времен года. Каждая  страница помогает определить  лексическую тему, наглядное пособие подобрано в соответствии с тематикой и возрастом. С каждой стороны дуба имеется липкая лента на  которые прикрепляются  сюжетные картинки.</a:t>
            </a:r>
          </a:p>
          <a:p>
            <a:endParaRPr lang="ru-RU" dirty="0"/>
          </a:p>
        </p:txBody>
      </p:sp>
      <p:pic>
        <p:nvPicPr>
          <p:cNvPr id="7" name="Picture 3" descr="C:\Users\Санёк\Desktop\фото с тл\20190514_0941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85" y="1410792"/>
            <a:ext cx="287781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06" y="1484784"/>
            <a:ext cx="1835696" cy="242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774216"/>
            <a:ext cx="2155238" cy="224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4437112"/>
            <a:ext cx="2051719" cy="192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1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к ярмарке международной\фото с тл\20190514_0943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69504"/>
            <a:ext cx="2726934" cy="221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к ярмарке международной\фото с тл\20190514_0955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2088232" cy="288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к ярмарке международной\фото с тл\20190514_0941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53433"/>
            <a:ext cx="2952328" cy="210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53433"/>
            <a:ext cx="2878137" cy="19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4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               Веселая гусеница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04456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>
                <a:latin typeface="Comic Sans MS" panose="030F0702030302020204" pitchFamily="66" charset="0"/>
              </a:rPr>
              <a:t>Веселая гусеница представляет центр развития фонематического восприятия и обучения </a:t>
            </a:r>
            <a:r>
              <a:rPr lang="ru-RU" sz="2900" dirty="0" smtClean="0">
                <a:latin typeface="Comic Sans MS" panose="030F0702030302020204" pitchFamily="66" charset="0"/>
              </a:rPr>
              <a:t>грамоте.  </a:t>
            </a:r>
            <a:r>
              <a:rPr lang="ru-RU" sz="2900" dirty="0">
                <a:latin typeface="Comic Sans MS" panose="030F0702030302020204" pitchFamily="66" charset="0"/>
              </a:rPr>
              <a:t>Здесь я располагаю материал для различения фонетики близких звуков речи, и закрепления </a:t>
            </a:r>
            <a:r>
              <a:rPr lang="ru-RU" sz="2900" dirty="0" smtClean="0">
                <a:latin typeface="Comic Sans MS" panose="030F0702030302020204" pitchFamily="66" charset="0"/>
              </a:rPr>
              <a:t>и дифференциации </a:t>
            </a:r>
            <a:r>
              <a:rPr lang="ru-RU" sz="2900" dirty="0">
                <a:latin typeface="Comic Sans MS" panose="030F0702030302020204" pitchFamily="66" charset="0"/>
              </a:rPr>
              <a:t>смешиваемых звуков: символы, характеризующие звуки, схемы, </a:t>
            </a:r>
            <a:r>
              <a:rPr lang="ru-RU" sz="2900" dirty="0" smtClean="0">
                <a:latin typeface="Comic Sans MS" panose="030F0702030302020204" pitchFamily="66" charset="0"/>
              </a:rPr>
              <a:t>авторские дидактические</a:t>
            </a:r>
            <a:r>
              <a:rPr lang="ru-RU" sz="2900" dirty="0">
                <a:latin typeface="Comic Sans MS" panose="030F0702030302020204" pitchFamily="66" charset="0"/>
              </a:rPr>
              <a:t> игры: «Тим и Том», «Сколько звуков», пособие </a:t>
            </a:r>
            <a:r>
              <a:rPr lang="ru-RU" sz="2900" i="1" dirty="0">
                <a:latin typeface="Comic Sans MS" panose="030F0702030302020204" pitchFamily="66" charset="0"/>
              </a:rPr>
              <a:t>«</a:t>
            </a:r>
            <a:r>
              <a:rPr lang="ru-RU" sz="2900" dirty="0">
                <a:latin typeface="Comic Sans MS" panose="030F0702030302020204" pitchFamily="66" charset="0"/>
              </a:rPr>
              <a:t>Звуковая мозаика»; а также материал для работы по обучению грамоте, всё это помогает детям лучше и быстрее усвоить изученную букву. Используя буквы, дидактические игры «Собери слово», «Слоги», «Азбука», дети составляют слоги, слова, упражняются в чтении. опираясь на предметные картинки определять наличие данного звука, его позицию в слове, читать слоги, слова, предложения.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82" y="1988840"/>
            <a:ext cx="460920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8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651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СП ГБОУ СОШ №10 «ОЦ ЛИК» г.о Отрадный детский сад №11 </vt:lpstr>
      <vt:lpstr> «В пустых стенах ребенок  не заговорит….» - И. Е. Тихеева. </vt:lpstr>
      <vt:lpstr>Цель.</vt:lpstr>
      <vt:lpstr>Задачи</vt:lpstr>
      <vt:lpstr>Описание дидактического пособия.</vt:lpstr>
      <vt:lpstr>Презентация PowerPoint</vt:lpstr>
      <vt:lpstr>           Дуб Мудрости</vt:lpstr>
      <vt:lpstr>Презентация PowerPoint</vt:lpstr>
      <vt:lpstr>               Веселая гусеница</vt:lpstr>
      <vt:lpstr>Презентация PowerPoint</vt:lpstr>
      <vt:lpstr>Презентация PowerPoint</vt:lpstr>
      <vt:lpstr>                           «Лучики                          Грамматики»</vt:lpstr>
      <vt:lpstr>Игры на развитие воздушной струи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Санёк</dc:creator>
  <cp:lastModifiedBy>Алексей</cp:lastModifiedBy>
  <cp:revision>41</cp:revision>
  <dcterms:created xsi:type="dcterms:W3CDTF">2019-05-14T17:24:38Z</dcterms:created>
  <dcterms:modified xsi:type="dcterms:W3CDTF">2019-05-16T12:00:35Z</dcterms:modified>
</cp:coreProperties>
</file>