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280" r:id="rId2"/>
    <p:sldId id="281" r:id="rId3"/>
    <p:sldId id="284" r:id="rId4"/>
    <p:sldId id="288" r:id="rId5"/>
    <p:sldId id="292" r:id="rId6"/>
    <p:sldId id="293" r:id="rId7"/>
    <p:sldId id="316" r:id="rId8"/>
    <p:sldId id="317" r:id="rId9"/>
    <p:sldId id="318" r:id="rId10"/>
    <p:sldId id="297" r:id="rId11"/>
    <p:sldId id="298" r:id="rId12"/>
    <p:sldId id="299" r:id="rId13"/>
    <p:sldId id="313" r:id="rId14"/>
    <p:sldId id="304" r:id="rId15"/>
    <p:sldId id="306" r:id="rId16"/>
    <p:sldId id="312" r:id="rId17"/>
    <p:sldId id="311" r:id="rId18"/>
    <p:sldId id="323" r:id="rId19"/>
    <p:sldId id="314" r:id="rId20"/>
    <p:sldId id="31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181"/>
    <a:srgbClr val="D7FA2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514AB-6960-4B2F-B2F4-616D389C90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2719B-EBBD-4820-B66B-9E4EB737A446}">
      <dgm:prSet phldrT="[Текст]"/>
      <dgm:spPr/>
      <dgm:t>
        <a:bodyPr/>
        <a:lstStyle/>
        <a:p>
          <a:r>
            <a:rPr lang="ru-RU" dirty="0" smtClean="0"/>
            <a:t>регулятивные</a:t>
          </a:r>
          <a:endParaRPr lang="ru-RU" dirty="0"/>
        </a:p>
      </dgm:t>
    </dgm:pt>
    <dgm:pt modelId="{0B585847-083F-42A0-9A01-EB05BFB19351}" type="parTrans" cxnId="{DFB5FE5E-EEB6-44D9-A560-4F9B35E509A7}">
      <dgm:prSet/>
      <dgm:spPr/>
      <dgm:t>
        <a:bodyPr/>
        <a:lstStyle/>
        <a:p>
          <a:endParaRPr lang="ru-RU"/>
        </a:p>
      </dgm:t>
    </dgm:pt>
    <dgm:pt modelId="{6581708B-3FBA-44A6-BE79-D68AACE1000B}" type="sibTrans" cxnId="{DFB5FE5E-EEB6-44D9-A560-4F9B35E509A7}">
      <dgm:prSet/>
      <dgm:spPr/>
      <dgm:t>
        <a:bodyPr/>
        <a:lstStyle/>
        <a:p>
          <a:endParaRPr lang="ru-RU"/>
        </a:p>
      </dgm:t>
    </dgm:pt>
    <dgm:pt modelId="{724E16D2-13D2-4DBE-98F5-DF5A278F2E35}">
      <dgm:prSet phldrT="[Текст]"/>
      <dgm:spPr/>
      <dgm:t>
        <a:bodyPr/>
        <a:lstStyle/>
        <a:p>
          <a:r>
            <a:rPr lang="ru-RU" dirty="0" smtClean="0"/>
            <a:t>познавательные</a:t>
          </a:r>
          <a:endParaRPr lang="ru-RU" dirty="0"/>
        </a:p>
      </dgm:t>
    </dgm:pt>
    <dgm:pt modelId="{77F6C340-F74F-44F0-BBA4-BCBB9737FD8F}" type="parTrans" cxnId="{74B9E9A1-E79B-403B-9EB2-E6BBE9C687CC}">
      <dgm:prSet/>
      <dgm:spPr/>
      <dgm:t>
        <a:bodyPr/>
        <a:lstStyle/>
        <a:p>
          <a:endParaRPr lang="ru-RU"/>
        </a:p>
      </dgm:t>
    </dgm:pt>
    <dgm:pt modelId="{CA415A13-A540-4795-872F-A1DCC655CFC7}" type="sibTrans" cxnId="{74B9E9A1-E79B-403B-9EB2-E6BBE9C687CC}">
      <dgm:prSet/>
      <dgm:spPr/>
      <dgm:t>
        <a:bodyPr/>
        <a:lstStyle/>
        <a:p>
          <a:endParaRPr lang="ru-RU"/>
        </a:p>
      </dgm:t>
    </dgm:pt>
    <dgm:pt modelId="{E54C962F-36F3-4F9E-9EFE-D6CFB3940564}">
      <dgm:prSet phldrT="[Текст]"/>
      <dgm:spPr/>
      <dgm:t>
        <a:bodyPr/>
        <a:lstStyle/>
        <a:p>
          <a:r>
            <a:rPr lang="ru-RU" dirty="0" smtClean="0"/>
            <a:t>коммуникативные</a:t>
          </a:r>
          <a:endParaRPr lang="ru-RU" dirty="0"/>
        </a:p>
      </dgm:t>
    </dgm:pt>
    <dgm:pt modelId="{9FA511C1-329B-4FBD-9F91-C3EEA30A4B8E}" type="parTrans" cxnId="{E32F17AE-0E67-4316-A206-4027BD1A6B69}">
      <dgm:prSet/>
      <dgm:spPr/>
      <dgm:t>
        <a:bodyPr/>
        <a:lstStyle/>
        <a:p>
          <a:endParaRPr lang="ru-RU"/>
        </a:p>
      </dgm:t>
    </dgm:pt>
    <dgm:pt modelId="{3CAA1F7E-8A99-4973-8007-AEB886FF0EEC}" type="sibTrans" cxnId="{E32F17AE-0E67-4316-A206-4027BD1A6B69}">
      <dgm:prSet/>
      <dgm:spPr/>
      <dgm:t>
        <a:bodyPr/>
        <a:lstStyle/>
        <a:p>
          <a:endParaRPr lang="ru-RU"/>
        </a:p>
      </dgm:t>
    </dgm:pt>
    <dgm:pt modelId="{013FCBBB-E73E-413C-A779-A75A3876DC8D}" type="pres">
      <dgm:prSet presAssocID="{91C514AB-6960-4B2F-B2F4-616D389C90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DCBCF-AEE7-46C0-824C-59C870745C14}" type="pres">
      <dgm:prSet presAssocID="{C082719B-EBBD-4820-B66B-9E4EB737A446}" presName="linNode" presStyleCnt="0"/>
      <dgm:spPr/>
    </dgm:pt>
    <dgm:pt modelId="{874EDDE8-19A3-46D9-92D2-82457816A5D5}" type="pres">
      <dgm:prSet presAssocID="{C082719B-EBBD-4820-B66B-9E4EB737A446}" presName="parentText" presStyleLbl="node1" presStyleIdx="0" presStyleCnt="3" custScaleX="102296" custScaleY="48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FD90A-9852-4022-B226-47FEA1726280}" type="pres">
      <dgm:prSet presAssocID="{6581708B-3FBA-44A6-BE79-D68AACE1000B}" presName="sp" presStyleCnt="0"/>
      <dgm:spPr/>
    </dgm:pt>
    <dgm:pt modelId="{51C18D70-FBD9-4416-8DC7-1306C5C4E6EF}" type="pres">
      <dgm:prSet presAssocID="{724E16D2-13D2-4DBE-98F5-DF5A278F2E35}" presName="linNode" presStyleCnt="0"/>
      <dgm:spPr/>
    </dgm:pt>
    <dgm:pt modelId="{91F4EB20-95CF-4865-B9F0-C1A7D0F8163B}" type="pres">
      <dgm:prSet presAssocID="{724E16D2-13D2-4DBE-98F5-DF5A278F2E35}" presName="parentText" presStyleLbl="node1" presStyleIdx="1" presStyleCnt="3" custScaleX="101549" custScaleY="547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15C1-DBA0-4B7C-9904-ABC786BD256B}" type="pres">
      <dgm:prSet presAssocID="{CA415A13-A540-4795-872F-A1DCC655CFC7}" presName="sp" presStyleCnt="0"/>
      <dgm:spPr/>
    </dgm:pt>
    <dgm:pt modelId="{15485D59-6B4A-4E6A-9B2D-5BAEDEDEAE4A}" type="pres">
      <dgm:prSet presAssocID="{E54C962F-36F3-4F9E-9EFE-D6CFB3940564}" presName="linNode" presStyleCnt="0"/>
      <dgm:spPr/>
    </dgm:pt>
    <dgm:pt modelId="{63BFCB50-FB38-4DEE-9680-1F1ADBCD0043}" type="pres">
      <dgm:prSet presAssocID="{E54C962F-36F3-4F9E-9EFE-D6CFB3940564}" presName="parentText" presStyleLbl="node1" presStyleIdx="2" presStyleCnt="3" custScaleX="102296" custScaleY="568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F17AE-0E67-4316-A206-4027BD1A6B69}" srcId="{91C514AB-6960-4B2F-B2F4-616D389C90BE}" destId="{E54C962F-36F3-4F9E-9EFE-D6CFB3940564}" srcOrd="2" destOrd="0" parTransId="{9FA511C1-329B-4FBD-9F91-C3EEA30A4B8E}" sibTransId="{3CAA1F7E-8A99-4973-8007-AEB886FF0EEC}"/>
    <dgm:cxn modelId="{DFB5FE5E-EEB6-44D9-A560-4F9B35E509A7}" srcId="{91C514AB-6960-4B2F-B2F4-616D389C90BE}" destId="{C082719B-EBBD-4820-B66B-9E4EB737A446}" srcOrd="0" destOrd="0" parTransId="{0B585847-083F-42A0-9A01-EB05BFB19351}" sibTransId="{6581708B-3FBA-44A6-BE79-D68AACE1000B}"/>
    <dgm:cxn modelId="{BB70CA4C-48D6-458D-A34D-B9262EF6DF24}" type="presOf" srcId="{724E16D2-13D2-4DBE-98F5-DF5A278F2E35}" destId="{91F4EB20-95CF-4865-B9F0-C1A7D0F8163B}" srcOrd="0" destOrd="0" presId="urn:microsoft.com/office/officeart/2005/8/layout/vList5"/>
    <dgm:cxn modelId="{C5451AD9-FEB5-405F-8754-AA21F02B9157}" type="presOf" srcId="{E54C962F-36F3-4F9E-9EFE-D6CFB3940564}" destId="{63BFCB50-FB38-4DEE-9680-1F1ADBCD0043}" srcOrd="0" destOrd="0" presId="urn:microsoft.com/office/officeart/2005/8/layout/vList5"/>
    <dgm:cxn modelId="{DD37BE45-A79C-4864-A297-8C068286A5EC}" type="presOf" srcId="{C082719B-EBBD-4820-B66B-9E4EB737A446}" destId="{874EDDE8-19A3-46D9-92D2-82457816A5D5}" srcOrd="0" destOrd="0" presId="urn:microsoft.com/office/officeart/2005/8/layout/vList5"/>
    <dgm:cxn modelId="{7148617B-02F4-40B6-A878-E63337254167}" type="presOf" srcId="{91C514AB-6960-4B2F-B2F4-616D389C90BE}" destId="{013FCBBB-E73E-413C-A779-A75A3876DC8D}" srcOrd="0" destOrd="0" presId="urn:microsoft.com/office/officeart/2005/8/layout/vList5"/>
    <dgm:cxn modelId="{74B9E9A1-E79B-403B-9EB2-E6BBE9C687CC}" srcId="{91C514AB-6960-4B2F-B2F4-616D389C90BE}" destId="{724E16D2-13D2-4DBE-98F5-DF5A278F2E35}" srcOrd="1" destOrd="0" parTransId="{77F6C340-F74F-44F0-BBA4-BCBB9737FD8F}" sibTransId="{CA415A13-A540-4795-872F-A1DCC655CFC7}"/>
    <dgm:cxn modelId="{F8EC3FB2-430D-4A69-95AD-34CDCE91A6BF}" type="presParOf" srcId="{013FCBBB-E73E-413C-A779-A75A3876DC8D}" destId="{04FDCBCF-AEE7-46C0-824C-59C870745C14}" srcOrd="0" destOrd="0" presId="urn:microsoft.com/office/officeart/2005/8/layout/vList5"/>
    <dgm:cxn modelId="{EAEDBBC0-6448-4E3C-B91D-4DA8FC676216}" type="presParOf" srcId="{04FDCBCF-AEE7-46C0-824C-59C870745C14}" destId="{874EDDE8-19A3-46D9-92D2-82457816A5D5}" srcOrd="0" destOrd="0" presId="urn:microsoft.com/office/officeart/2005/8/layout/vList5"/>
    <dgm:cxn modelId="{9EFFDADB-BD09-460F-B080-D34365FDC771}" type="presParOf" srcId="{013FCBBB-E73E-413C-A779-A75A3876DC8D}" destId="{87EFD90A-9852-4022-B226-47FEA1726280}" srcOrd="1" destOrd="0" presId="urn:microsoft.com/office/officeart/2005/8/layout/vList5"/>
    <dgm:cxn modelId="{A78536F3-93DD-4F46-A402-108B3A0C0F4E}" type="presParOf" srcId="{013FCBBB-E73E-413C-A779-A75A3876DC8D}" destId="{51C18D70-FBD9-4416-8DC7-1306C5C4E6EF}" srcOrd="2" destOrd="0" presId="urn:microsoft.com/office/officeart/2005/8/layout/vList5"/>
    <dgm:cxn modelId="{6A4E7944-1D7B-4EC6-9CF5-AC92C330077A}" type="presParOf" srcId="{51C18D70-FBD9-4416-8DC7-1306C5C4E6EF}" destId="{91F4EB20-95CF-4865-B9F0-C1A7D0F8163B}" srcOrd="0" destOrd="0" presId="urn:microsoft.com/office/officeart/2005/8/layout/vList5"/>
    <dgm:cxn modelId="{FD5FC5E7-63F9-428C-BB44-0C08143BEBA0}" type="presParOf" srcId="{013FCBBB-E73E-413C-A779-A75A3876DC8D}" destId="{B7FA15C1-DBA0-4B7C-9904-ABC786BD256B}" srcOrd="3" destOrd="0" presId="urn:microsoft.com/office/officeart/2005/8/layout/vList5"/>
    <dgm:cxn modelId="{153CD115-2354-42B9-BA19-613C386CE679}" type="presParOf" srcId="{013FCBBB-E73E-413C-A779-A75A3876DC8D}" destId="{15485D59-6B4A-4E6A-9B2D-5BAEDEDEAE4A}" srcOrd="4" destOrd="0" presId="urn:microsoft.com/office/officeart/2005/8/layout/vList5"/>
    <dgm:cxn modelId="{DF1EC615-D5DF-404A-90C1-39DCFE243A36}" type="presParOf" srcId="{15485D59-6B4A-4E6A-9B2D-5BAEDEDEAE4A}" destId="{63BFCB50-FB38-4DEE-9680-1F1ADBCD004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EDDE8-19A3-46D9-92D2-82457816A5D5}">
      <dsp:nvSpPr>
        <dsp:cNvPr id="0" name=""/>
        <dsp:cNvSpPr/>
      </dsp:nvSpPr>
      <dsp:spPr>
        <a:xfrm>
          <a:off x="2459576" y="709"/>
          <a:ext cx="2867589" cy="840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регулятивные</a:t>
          </a:r>
          <a:endParaRPr lang="ru-RU" sz="2400" kern="1200" dirty="0"/>
        </a:p>
      </dsp:txBody>
      <dsp:txXfrm>
        <a:off x="2500608" y="41741"/>
        <a:ext cx="2785525" cy="758472"/>
      </dsp:txXfrm>
    </dsp:sp>
    <dsp:sp modelId="{91F4EB20-95CF-4865-B9F0-C1A7D0F8163B}">
      <dsp:nvSpPr>
        <dsp:cNvPr id="0" name=""/>
        <dsp:cNvSpPr/>
      </dsp:nvSpPr>
      <dsp:spPr>
        <a:xfrm>
          <a:off x="2459576" y="927055"/>
          <a:ext cx="2846649" cy="939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познавательные</a:t>
          </a:r>
          <a:endParaRPr lang="ru-RU" sz="2400" kern="1200" dirty="0"/>
        </a:p>
      </dsp:txBody>
      <dsp:txXfrm>
        <a:off x="2505421" y="972900"/>
        <a:ext cx="2754959" cy="847458"/>
      </dsp:txXfrm>
    </dsp:sp>
    <dsp:sp modelId="{63BFCB50-FB38-4DEE-9680-1F1ADBCD0043}">
      <dsp:nvSpPr>
        <dsp:cNvPr id="0" name=""/>
        <dsp:cNvSpPr/>
      </dsp:nvSpPr>
      <dsp:spPr>
        <a:xfrm>
          <a:off x="2459576" y="1952013"/>
          <a:ext cx="2867589" cy="976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коммуникативные</a:t>
          </a:r>
          <a:endParaRPr lang="ru-RU" sz="2400" kern="1200" dirty="0"/>
        </a:p>
      </dsp:txBody>
      <dsp:txXfrm>
        <a:off x="2507232" y="1999669"/>
        <a:ext cx="2772277" cy="880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91DD6-BD08-4A2B-B5BA-4E9F80C015F9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4D0C8-67A4-41D3-98E2-74B032F23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9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втором классе в уроки</a:t>
            </a:r>
            <a:r>
              <a:rPr lang="ru-RU" baseline="0" dirty="0" smtClean="0"/>
              <a:t> часто включаются  упражнения на различение геометрических фигур: прямая и кривая </a:t>
            </a:r>
            <a:r>
              <a:rPr lang="en-US" baseline="0" dirty="0" smtClean="0"/>
              <a:t> </a:t>
            </a:r>
            <a:r>
              <a:rPr lang="ru-RU" baseline="0" dirty="0" smtClean="0"/>
              <a:t>линии, отрезок прямой, замкнутая и незамкнутая ломаные, различные многоугольники.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DAAB21-253E-49E8-AE9D-D9B9A742AE5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Ш. УМК &quot; Школа России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505" y="6309360"/>
            <a:ext cx="2133600" cy="365125"/>
          </a:xfrm>
        </p:spPr>
        <p:txBody>
          <a:bodyPr/>
          <a:lstStyle/>
          <a:p>
            <a:fld id="{C81BC574-6E94-4672-8852-5FF57677572A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5955" y="6439250"/>
            <a:ext cx="476545" cy="365125"/>
          </a:xfrm>
        </p:spPr>
        <p:txBody>
          <a:bodyPr/>
          <a:lstStyle>
            <a:lvl1pPr algn="ctr">
              <a:defRPr sz="2000"/>
            </a:lvl1pPr>
          </a:lstStyle>
          <a:p>
            <a:fld id="{2F665D0F-2EA9-440E-8E13-0E917B7D4D0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D:\work\Презентации\Дизайн\shr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3705"/>
            <a:ext cx="467544" cy="461856"/>
          </a:xfrm>
          <a:prstGeom prst="rect">
            <a:avLst/>
          </a:prstGeom>
          <a:noFill/>
        </p:spPr>
      </p:pic>
      <p:pic>
        <p:nvPicPr>
          <p:cNvPr id="8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1316"/>
            <a:ext cx="1187624" cy="487364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 userDrawn="1"/>
        </p:nvGrpSpPr>
        <p:grpSpPr>
          <a:xfrm>
            <a:off x="0" y="764704"/>
            <a:ext cx="467544" cy="6093296"/>
            <a:chOff x="0" y="764704"/>
            <a:chExt cx="467544" cy="609329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 rot="16200000">
            <a:off x="-2443732" y="3784795"/>
            <a:ext cx="530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250" dirty="0" smtClean="0">
                <a:solidFill>
                  <a:schemeClr val="tx2">
                    <a:lumMod val="75000"/>
                  </a:schemeClr>
                </a:solidFill>
              </a:rPr>
              <a:t>Начальная школа. </a:t>
            </a:r>
            <a:r>
              <a:rPr lang="ru-RU" b="1" spc="250" dirty="0" smtClean="0">
                <a:solidFill>
                  <a:schemeClr val="tx2">
                    <a:lumMod val="75000"/>
                  </a:schemeClr>
                </a:solidFill>
              </a:rPr>
              <a:t>УМК «Школа России»</a:t>
            </a:r>
            <a:endParaRPr lang="ru-RU" b="1" spc="2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3E75B4-80D7-4B06-9C59-1D6715A5B9B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E2298E-FF3C-4C9C-AB99-E8AD464DE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305800" cy="3962400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Продуктивные задания на уроках в начальной школе и их роль в достижении</a:t>
            </a:r>
            <a:r>
              <a:rPr lang="en-US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метапредметных</a:t>
            </a:r>
            <a:r>
              <a:rPr lang="ru-RU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личностных </a:t>
            </a:r>
            <a:r>
              <a:rPr lang="ru-RU" sz="44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результататов</a:t>
            </a:r>
            <a:r>
              <a:rPr lang="ru-RU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br>
              <a:rPr lang="ru-RU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4495800"/>
            <a:ext cx="4724400" cy="1905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 3</a:t>
            </a:r>
          </a:p>
          <a:p>
            <a:r>
              <a:rPr lang="ru-RU" dirty="0" err="1" smtClean="0"/>
              <a:t>Маланюк</a:t>
            </a:r>
            <a:r>
              <a:rPr lang="ru-RU" dirty="0" smtClean="0"/>
              <a:t> И. 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«найди отличия»;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«на что похоже?»;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поиск лишнего;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«лабиринты»;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упорядочивание;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хитроумные решения;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работа со словарями;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моделирование;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технологии критического  мышления ( ассоциативный куст, </a:t>
            </a:r>
            <a:r>
              <a:rPr lang="ru-RU" dirty="0" err="1" smtClean="0"/>
              <a:t>сенкан</a:t>
            </a:r>
            <a:r>
              <a:rPr lang="ru-RU" dirty="0" smtClean="0"/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дидактические игры;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проектная  деятельность.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Задания для диагностики и формирования познавательных УУД: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Покажи деду Морозу самый короткий путь.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Задание№1</a:t>
            </a:r>
            <a:endParaRPr lang="ru-RU" dirty="0"/>
          </a:p>
        </p:txBody>
      </p:sp>
      <p:pic>
        <p:nvPicPr>
          <p:cNvPr id="4" name="Рисунок 3" descr="ЛАБИРИН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365" y="3356992"/>
            <a:ext cx="4138626" cy="293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Вычисли удобным способом.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1+3+5+1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2+3+1+2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 3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Сравни  выражения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13-4     2+9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20-10   10+0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Задание№2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8864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ГЕОМЕТРИЧЕСКИЕ  ФИГУРЫ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66755" y="6488668"/>
            <a:ext cx="526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М.И. Моро и др. «Математика», </a:t>
            </a:r>
            <a:r>
              <a:rPr lang="en-US" dirty="0" smtClean="0"/>
              <a:t>2</a:t>
            </a:r>
            <a:r>
              <a:rPr lang="ru-RU" dirty="0" smtClean="0"/>
              <a:t> класс, 1 часть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940" t="12550" r="28535" b="13622"/>
          <a:stretch>
            <a:fillRect/>
          </a:stretch>
        </p:blipFill>
        <p:spPr bwMode="auto">
          <a:xfrm>
            <a:off x="656565" y="692696"/>
            <a:ext cx="4147200" cy="5760000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8940" t="13289" r="28641" b="12146"/>
          <a:stretch>
            <a:fillRect/>
          </a:stretch>
        </p:blipFill>
        <p:spPr bwMode="auto">
          <a:xfrm>
            <a:off x="4877028" y="692696"/>
            <a:ext cx="4095953" cy="5760000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74063" cy="503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660066"/>
                </a:solidFill>
              </a:rPr>
              <a:t>Найди среди букв потерявшееся слово</a:t>
            </a:r>
            <a:r>
              <a:rPr lang="ru-RU" sz="1800" dirty="0" smtClean="0"/>
              <a:t> 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07950" y="3716338"/>
            <a:ext cx="8280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 b="1" dirty="0" err="1">
                <a:solidFill>
                  <a:srgbClr val="660033"/>
                </a:solidFill>
              </a:rPr>
              <a:t>раслонлуцветокалев</a:t>
            </a:r>
            <a:endParaRPr lang="ru-RU" sz="6000" b="1" dirty="0">
              <a:solidFill>
                <a:srgbClr val="660033"/>
              </a:solidFill>
            </a:endParaRPr>
          </a:p>
        </p:txBody>
      </p:sp>
      <p:pic>
        <p:nvPicPr>
          <p:cNvPr id="14340" name="Picture 2" descr="0_19cfb_5c3ad49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357313"/>
            <a:ext cx="2786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895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Звуко-буквенный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анализ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3500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Зебра - 2слога,</a:t>
            </a:r>
            <a:endParaRPr lang="ru-RU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178695" y="1678769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00496" y="1643050"/>
            <a:ext cx="1152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2 гл.,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643050"/>
            <a:ext cx="1528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3 </a:t>
            </a:r>
            <a:r>
              <a:rPr lang="ru-RU" sz="3600" b="1" dirty="0" err="1" smtClean="0">
                <a:cs typeface="Times New Roman" pitchFamily="18" charset="0"/>
              </a:rPr>
              <a:t>согл</a:t>
            </a:r>
            <a:r>
              <a:rPr lang="ru-RU" sz="3600" b="1" dirty="0" smtClean="0">
                <a:cs typeface="Times New Roman" pitchFamily="18" charset="0"/>
              </a:rPr>
              <a:t>.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214554"/>
            <a:ext cx="370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357562"/>
            <a:ext cx="44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2857496"/>
            <a:ext cx="922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857496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214554"/>
            <a:ext cx="922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3357562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]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464344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00050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3929066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]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4643446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]</a:t>
            </a:r>
            <a:endParaRPr lang="ru-RU" sz="3600" dirty="0"/>
          </a:p>
        </p:txBody>
      </p:sp>
      <p:sp>
        <p:nvSpPr>
          <p:cNvPr id="20" name="Овал 19"/>
          <p:cNvSpPr/>
          <p:nvPr/>
        </p:nvSpPr>
        <p:spPr>
          <a:xfrm>
            <a:off x="2357422" y="3571876"/>
            <a:ext cx="571504" cy="557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57422" y="2928934"/>
            <a:ext cx="571504" cy="5572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357422" y="2285992"/>
            <a:ext cx="571504" cy="5572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57422" y="4143380"/>
            <a:ext cx="571504" cy="557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357422" y="4714884"/>
            <a:ext cx="571504" cy="5572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зеб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714620"/>
            <a:ext cx="3548069" cy="3548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4" grpId="0"/>
      <p:bldP spid="15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7286676" cy="4500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929222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составь задание партнеру;</a:t>
            </a:r>
          </a:p>
          <a:p>
            <a:r>
              <a:rPr lang="ru-RU" dirty="0" smtClean="0"/>
              <a:t>отзыв на работу товарища;</a:t>
            </a:r>
          </a:p>
          <a:p>
            <a:r>
              <a:rPr lang="ru-RU" dirty="0" smtClean="0"/>
              <a:t>групповая работа по составлению кроссвордов, плана к тексту, загадок, небылиц;</a:t>
            </a:r>
          </a:p>
          <a:p>
            <a:r>
              <a:rPr lang="ru-RU" dirty="0" smtClean="0"/>
              <a:t>«отгадай, о ком говорим»;</a:t>
            </a:r>
          </a:p>
          <a:p>
            <a:r>
              <a:rPr lang="ru-RU" dirty="0" smtClean="0"/>
              <a:t>диалоговое слушание (формулировка вопросов </a:t>
            </a:r>
          </a:p>
          <a:p>
            <a:r>
              <a:rPr lang="ru-RU" dirty="0" smtClean="0"/>
              <a:t>для обратной связи);</a:t>
            </a:r>
          </a:p>
          <a:p>
            <a:r>
              <a:rPr lang="ru-RU" dirty="0" smtClean="0"/>
              <a:t>«подготовь рассказ…», </a:t>
            </a:r>
          </a:p>
          <a:p>
            <a:r>
              <a:rPr lang="ru-RU" dirty="0" smtClean="0"/>
              <a:t>«опиши устно…», «объясни…»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3470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Задания для диагностики и формирования коммуникативных УУД 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l="7031" t="4166" r="8593" b="19791"/>
          <a:stretch>
            <a:fillRect/>
          </a:stretch>
        </p:blipFill>
        <p:spPr>
          <a:xfrm>
            <a:off x="357158" y="285729"/>
            <a:ext cx="8501122" cy="603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24558"/>
          </a:xfrm>
        </p:spPr>
        <p:txBody>
          <a:bodyPr>
            <a:normAutofit/>
          </a:bodyPr>
          <a:lstStyle/>
          <a:p>
            <a:pPr marL="15240" marR="6350" indent="344805" algn="just">
              <a:spcAft>
                <a:spcPts val="0"/>
              </a:spcAft>
            </a:pPr>
            <a:r>
              <a:rPr lang="ru-RU" sz="2800" b="1" dirty="0" smtClean="0"/>
              <a:t>          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«...Развитие личности обучающихся на ос­нове освоения универсальных учебных действий, познания и освоения мира»</a:t>
            </a:r>
            <a:r>
              <a:rPr lang="ru-RU" sz="2800" dirty="0">
                <a:latin typeface="Times New Roman"/>
                <a:ea typeface="Times New Roman"/>
              </a:rPr>
              <a:t> - так постулирует цель и основной результат современного россий­ского образования ФГОС НОО.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  <a:endParaRPr lang="ru-RU" sz="1800" dirty="0">
              <a:latin typeface="Times New Roman"/>
              <a:ea typeface="Times New Roman"/>
            </a:endParaRP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3286124"/>
          <a:ext cx="778674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576263" y="188913"/>
            <a:ext cx="7920037" cy="1439862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Универсальные учебные действия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6263" y="55895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>
              <a:latin typeface="Calibri" charset="-52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7158" y="1714489"/>
            <a:ext cx="2471726" cy="1285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ЛИЧНОСТНЫЕ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00364" y="1714488"/>
            <a:ext cx="2519362" cy="1285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МЕТАПРЕДМЕТНЫЕ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786446" y="1785926"/>
            <a:ext cx="2698750" cy="1285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нуля\Desktop\0053-084-Metapredmetnye-rezulta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00174"/>
            <a:ext cx="2318506" cy="2916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796086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Регулятивные УУД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556792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Каждый раздел начинается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цели и задачи учебной деятельности, что позволяет учащимся узнать, чему конкретно они будут учиться, изучая данный раздел.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2985" r="51136"/>
          <a:stretch>
            <a:fillRect/>
          </a:stretch>
        </p:blipFill>
        <p:spPr>
          <a:xfrm>
            <a:off x="1857356" y="2357430"/>
            <a:ext cx="2571768" cy="350043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8940" t="17059" r="30450" b="68013"/>
          <a:stretch>
            <a:fillRect/>
          </a:stretch>
        </p:blipFill>
        <p:spPr bwMode="auto">
          <a:xfrm>
            <a:off x="214282" y="5286388"/>
            <a:ext cx="3960440" cy="1164668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800600"/>
          </a:xfrm>
        </p:spPr>
        <p:txBody>
          <a:bodyPr/>
          <a:lstStyle/>
          <a:p>
            <a:r>
              <a:rPr lang="ru-RU" dirty="0" smtClean="0"/>
              <a:t>«Преднамеренные ошибки»;</a:t>
            </a:r>
          </a:p>
          <a:p>
            <a:r>
              <a:rPr lang="ru-RU" dirty="0" smtClean="0"/>
              <a:t>Поиск информации в предложенных источниках;</a:t>
            </a:r>
          </a:p>
          <a:p>
            <a:r>
              <a:rPr lang="ru-RU" dirty="0" smtClean="0"/>
              <a:t>Взаимоконтроль;</a:t>
            </a:r>
          </a:p>
          <a:p>
            <a:r>
              <a:rPr lang="ru-RU" dirty="0" smtClean="0"/>
              <a:t>«Ищу ошибки»;</a:t>
            </a:r>
          </a:p>
          <a:p>
            <a:r>
              <a:rPr lang="ru-RU" dirty="0" smtClean="0"/>
              <a:t>КОНОП (контрольный опрос на определенную проблему).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3911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Задания для диагностики и формирования регулятивных  УУД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96730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Задание № 1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каждой паре найди пример с меньшим ответом и закрась его, в котором он записан.Проверь вычислением.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14-4     18-2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5+4     19-3</a:t>
            </a: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Задание № 2</a:t>
            </a:r>
          </a:p>
          <a:p>
            <a:r>
              <a:rPr lang="ru-RU" sz="1800" dirty="0" smtClean="0"/>
              <a:t>Проверь верны ли равенства?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5+4=7-3                 4+1=7-2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Задание № 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Турнир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 карточке дано   ряд  столбиков примеров. За 1 мин назвать быстро ответы на примеры. Чем больше правильных ответов, тем выше отметка.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математика </a:t>
            </a:r>
            <a:br>
              <a:rPr lang="ru-RU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Задание 1.«</a:t>
            </a:r>
            <a:r>
              <a:rPr lang="ru-RU" b="1" dirty="0" smtClean="0"/>
              <a:t>Преднамеренные ошибки»;</a:t>
            </a:r>
            <a:endParaRPr lang="ru-RU" dirty="0" smtClean="0"/>
          </a:p>
          <a:p>
            <a:r>
              <a:rPr lang="ru-RU" dirty="0" smtClean="0"/>
              <a:t>Найдите и выпишите слова среди напечатанных без пробелов букв, исправьте возможные в них ошибки.</a:t>
            </a:r>
          </a:p>
          <a:p>
            <a:r>
              <a:rPr lang="ru-RU" dirty="0" smtClean="0"/>
              <a:t>3) ВУКПРСАБАКАЖЮТР (собака)</a:t>
            </a:r>
          </a:p>
          <a:p>
            <a:r>
              <a:rPr lang="ru-RU" dirty="0" smtClean="0"/>
              <a:t>МИДВЕДЬЙФЫУЪЭЮЬ (медведь)</a:t>
            </a:r>
          </a:p>
          <a:p>
            <a:r>
              <a:rPr lang="ru-RU" dirty="0" smtClean="0"/>
              <a:t>(Умение контроля и коррекции)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Задание 2. На доске заглавные буквы:  В Д Е К Т</a:t>
            </a:r>
            <a:endParaRPr lang="ru-RU" dirty="0" smtClean="0"/>
          </a:p>
          <a:p>
            <a:r>
              <a:rPr lang="ru-RU" dirty="0" smtClean="0"/>
              <a:t>- Что вы можете сказать об этих буквах? Какая лишняя? Напишите эти буквы, расположив их в алфавитном порядке. (Учащиеся письменно выполняют работу в тетрадях.)</a:t>
            </a:r>
          </a:p>
          <a:p>
            <a:r>
              <a:rPr lang="ru-RU" dirty="0" smtClean="0"/>
              <a:t>- Подчеркните в своих работах те буквы, которые вы считаете удачно написанными. Расскажите: какие буквы не получились, что не получилось?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15294" t="3846"/>
          <a:stretch>
            <a:fillRect/>
          </a:stretch>
        </p:blipFill>
        <p:spPr>
          <a:xfrm>
            <a:off x="0" y="3857628"/>
            <a:ext cx="4143404" cy="26432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642942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effectLst/>
                <a:latin typeface="Arial" pitchFamily="34" charset="0"/>
                <a:cs typeface="Arial" pitchFamily="34" charset="0"/>
              </a:rPr>
              <a:t>Контрольно-оценочная деятельность</a:t>
            </a:r>
            <a:endParaRPr lang="ru-RU" sz="3600" b="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нинуля\Desktop\0063-100-Umenie-planirovat-kontrolirovat-i-otsenivat-uchebnye-dejstvija-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28670"/>
            <a:ext cx="3929089" cy="2992731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rcRect l="52632" t="1852"/>
          <a:stretch>
            <a:fillRect/>
          </a:stretch>
        </p:blipFill>
        <p:spPr>
          <a:xfrm>
            <a:off x="4214810" y="1071546"/>
            <a:ext cx="3000396" cy="357187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rcRect l="7778" t="13333" r="5680" b="25333"/>
          <a:stretch>
            <a:fillRect/>
          </a:stretch>
        </p:blipFill>
        <p:spPr>
          <a:xfrm>
            <a:off x="3786182" y="3143248"/>
            <a:ext cx="500066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505</TotalTime>
  <Words>528</Words>
  <Application>Microsoft Office PowerPoint</Application>
  <PresentationFormat>Экран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Продуктивные задания на уроках в начальной школе и их роль в достижении метапредметных и личностных результататов. </vt:lpstr>
      <vt:lpstr>Презентация PowerPoint</vt:lpstr>
      <vt:lpstr>Презентация PowerPoint</vt:lpstr>
      <vt:lpstr>Регулятивные УУД</vt:lpstr>
      <vt:lpstr>Задания для диагностики и формирования регулятивных  УУД : </vt:lpstr>
      <vt:lpstr>    математика  </vt:lpstr>
      <vt:lpstr>Русский язык</vt:lpstr>
      <vt:lpstr>Презентация PowerPoint</vt:lpstr>
      <vt:lpstr>Контрольно-оценочная деятельность</vt:lpstr>
      <vt:lpstr>Задания для диагностики и формирования познавательных УУД:</vt:lpstr>
      <vt:lpstr>Задание№1</vt:lpstr>
      <vt:lpstr>Задание№2</vt:lpstr>
      <vt:lpstr>Презентация PowerPoint</vt:lpstr>
      <vt:lpstr>Найди среди букв потерявшееся слово </vt:lpstr>
      <vt:lpstr>Звуко-буквенный анализ  слова: </vt:lpstr>
      <vt:lpstr>Проектная деятельность</vt:lpstr>
      <vt:lpstr>Задания для диагностики и формирования коммуникативных УУД 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Ирина</cp:lastModifiedBy>
  <cp:revision>52</cp:revision>
  <dcterms:created xsi:type="dcterms:W3CDTF">2016-11-20T11:37:08Z</dcterms:created>
  <dcterms:modified xsi:type="dcterms:W3CDTF">2019-07-31T15:11:19Z</dcterms:modified>
</cp:coreProperties>
</file>