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A41195-A31A-499A-B9D8-A5F408DAB420}" type="datetimeFigureOut">
              <a:rPr lang="ru-RU" smtClean="0"/>
              <a:pPr/>
              <a:t>28.03.2019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2433F8-0493-4257-A11E-D9A6F4676B4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2433F8-0493-4257-A11E-D9A6F4676B41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13F4201-101C-4D5B-BDEF-EE9B9E0447DA}" type="datetimeFigureOut">
              <a:rPr lang="ru-RU" smtClean="0"/>
              <a:pPr/>
              <a:t>28.03.2019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FC23602-DECB-4969-9452-9AEA4C27E5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F4201-101C-4D5B-BDEF-EE9B9E0447DA}" type="datetimeFigureOut">
              <a:rPr lang="ru-RU" smtClean="0"/>
              <a:pPr/>
              <a:t>28.03.2019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23602-DECB-4969-9452-9AEA4C27E5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F4201-101C-4D5B-BDEF-EE9B9E0447DA}" type="datetimeFigureOut">
              <a:rPr lang="ru-RU" smtClean="0"/>
              <a:pPr/>
              <a:t>28.03.2019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23602-DECB-4969-9452-9AEA4C27E5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13F4201-101C-4D5B-BDEF-EE9B9E0447DA}" type="datetimeFigureOut">
              <a:rPr lang="ru-RU" smtClean="0"/>
              <a:pPr/>
              <a:t>28.03.2019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FC23602-DECB-4969-9452-9AEA4C27E5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13F4201-101C-4D5B-BDEF-EE9B9E0447DA}" type="datetimeFigureOut">
              <a:rPr lang="ru-RU" smtClean="0"/>
              <a:pPr/>
              <a:t>28.03.2019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FC23602-DECB-4969-9452-9AEA4C27E5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F4201-101C-4D5B-BDEF-EE9B9E0447DA}" type="datetimeFigureOut">
              <a:rPr lang="ru-RU" smtClean="0"/>
              <a:pPr/>
              <a:t>28.03.2019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23602-DECB-4969-9452-9AEA4C27E5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F4201-101C-4D5B-BDEF-EE9B9E0447DA}" type="datetimeFigureOut">
              <a:rPr lang="ru-RU" smtClean="0"/>
              <a:pPr/>
              <a:t>28.03.2019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23602-DECB-4969-9452-9AEA4C27E5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13F4201-101C-4D5B-BDEF-EE9B9E0447DA}" type="datetimeFigureOut">
              <a:rPr lang="ru-RU" smtClean="0"/>
              <a:pPr/>
              <a:t>28.03.2019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FC23602-DECB-4969-9452-9AEA4C27E5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F4201-101C-4D5B-BDEF-EE9B9E0447DA}" type="datetimeFigureOut">
              <a:rPr lang="ru-RU" smtClean="0"/>
              <a:pPr/>
              <a:t>28.03.2019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23602-DECB-4969-9452-9AEA4C27E5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13F4201-101C-4D5B-BDEF-EE9B9E0447DA}" type="datetimeFigureOut">
              <a:rPr lang="ru-RU" smtClean="0"/>
              <a:pPr/>
              <a:t>28.03.2019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FC23602-DECB-4969-9452-9AEA4C27E5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13F4201-101C-4D5B-BDEF-EE9B9E0447DA}" type="datetimeFigureOut">
              <a:rPr lang="ru-RU" smtClean="0"/>
              <a:pPr/>
              <a:t>28.03.2019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FC23602-DECB-4969-9452-9AEA4C27E5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13F4201-101C-4D5B-BDEF-EE9B9E0447DA}" type="datetimeFigureOut">
              <a:rPr lang="ru-RU" smtClean="0"/>
              <a:pPr/>
              <a:t>28.03.2019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FC23602-DECB-4969-9452-9AEA4C27E5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5984" y="1500174"/>
            <a:ext cx="6172200" cy="1037106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Урок-презентация </a:t>
            </a:r>
            <a:br>
              <a:rPr lang="ru-RU" sz="4000" dirty="0" smtClean="0"/>
            </a:br>
            <a:r>
              <a:rPr lang="ru-RU" sz="4000" dirty="0" smtClean="0"/>
              <a:t>Тема: «Функция»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860" y="4143380"/>
            <a:ext cx="6172200" cy="1371600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/>
              <a:t>Второй урок по данной теме</a:t>
            </a:r>
          </a:p>
          <a:p>
            <a:pPr algn="r"/>
            <a:r>
              <a:rPr lang="ru-RU" sz="2000" dirty="0" smtClean="0"/>
              <a:t>7 класс</a:t>
            </a:r>
          </a:p>
          <a:p>
            <a:pPr algn="r"/>
            <a:r>
              <a:rPr lang="ru-RU" sz="2000" dirty="0" smtClean="0"/>
              <a:t>Автор: Матюшева В.И.</a:t>
            </a:r>
            <a:endParaRPr lang="ru-RU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1) При каком значении </a:t>
            </a:r>
            <a:r>
              <a:rPr lang="ru-RU" b="1" i="1" dirty="0" err="1" smtClean="0">
                <a:solidFill>
                  <a:schemeClr val="bg2">
                    <a:lumMod val="25000"/>
                  </a:schemeClr>
                </a:solidFill>
              </a:rPr>
              <a:t>х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у вас получился прямоугольник наибольшей площади?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2) Каково наибольшее из полученных значений 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S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?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3) Выберите сами два каких-либо допустимых значения </a:t>
            </a:r>
            <a:r>
              <a:rPr lang="ru-RU" b="1" i="1" dirty="0" err="1" smtClean="0">
                <a:solidFill>
                  <a:schemeClr val="bg2">
                    <a:lumMod val="25000"/>
                  </a:schemeClr>
                </a:solidFill>
              </a:rPr>
              <a:t>х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и вычислите соответствующие им значения 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S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pPr algn="just">
              <a:buNone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4)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Какую гипотезу можно высказать на основании проведенного исследования о форме прямоугольника наибольшей площади, имеющего заданный периметр?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5) Запишите независимую переменную для данной функциональной зависимости.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6) Найдите область определения функции.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b="1" dirty="0" smtClean="0"/>
              <a:t>II.</a:t>
            </a:r>
            <a:r>
              <a:rPr lang="ru-RU" sz="3600" b="1" dirty="0" smtClean="0"/>
              <a:t> Исследовательская работа</a:t>
            </a:r>
            <a:endParaRPr lang="ru-RU" sz="36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b="1" dirty="0" smtClean="0"/>
              <a:t>II.</a:t>
            </a:r>
            <a:r>
              <a:rPr lang="ru-RU" sz="3600" b="1" dirty="0" smtClean="0"/>
              <a:t> Исследовательская работа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ru-RU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Исследовательская работы </a:t>
            </a:r>
            <a:r>
              <a:rPr lang="ru-RU" smtClean="0">
                <a:solidFill>
                  <a:schemeClr val="bg2">
                    <a:lumMod val="25000"/>
                  </a:schemeClr>
                </a:solidFill>
              </a:rPr>
              <a:t>выполняется </a:t>
            </a:r>
            <a:r>
              <a:rPr lang="ru-RU" smtClean="0">
                <a:solidFill>
                  <a:schemeClr val="bg2">
                    <a:lumMod val="25000"/>
                  </a:schemeClr>
                </a:solidFill>
              </a:rPr>
              <a:t>в парах</a:t>
            </a:r>
            <a:r>
              <a:rPr lang="ru-RU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и проверяется в конце урока.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/>
              <a:t>III</a:t>
            </a:r>
            <a:r>
              <a:rPr lang="ru-RU" sz="3600" b="1" dirty="0" smtClean="0"/>
              <a:t>. Домашнее задание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Ответить на контрольный вопрос № 1. Стр. 69, учебник «Алгебра. 7 класс», Ю. Н. Макарычев, 2017.</a:t>
            </a: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§ 5,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№ 263.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7467600" cy="5545282"/>
          </a:xfrm>
        </p:spPr>
        <p:txBody>
          <a:bodyPr/>
          <a:lstStyle/>
          <a:p>
            <a:pPr algn="just">
              <a:buNone/>
            </a:pP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Знать:</a:t>
            </a:r>
          </a:p>
          <a:p>
            <a:pPr algn="just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понятия функциональной зависимости, функции, аргумента, зависимой и независимой переменной, области определения функции</a:t>
            </a:r>
          </a:p>
          <a:p>
            <a:pPr algn="just">
              <a:buNone/>
            </a:pP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Уметь:</a:t>
            </a:r>
          </a:p>
          <a:p>
            <a:pPr algn="just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задавать функцию формулой, находить значения функции по известному значению аргумента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7467600" cy="214314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/>
              <a:t>I</a:t>
            </a:r>
            <a:r>
              <a:rPr lang="ru-RU" sz="4000" b="1" dirty="0" smtClean="0"/>
              <a:t>. Устная работа</a:t>
            </a:r>
            <a:br>
              <a:rPr lang="ru-RU" sz="4000" b="1" dirty="0" smtClean="0"/>
            </a:br>
            <a:r>
              <a:rPr lang="ru-RU" sz="2700" b="1" dirty="0" smtClean="0"/>
              <a:t>(подготовительный этап, перед выполнением исследовательской работы)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000240"/>
            <a:ext cx="7467600" cy="4473712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2800" b="1" u="sng" dirty="0" smtClean="0">
                <a:solidFill>
                  <a:schemeClr val="bg2">
                    <a:lumMod val="25000"/>
                  </a:schemeClr>
                </a:solidFill>
              </a:rPr>
              <a:t>1 </a:t>
            </a:r>
            <a:r>
              <a:rPr lang="ru-RU" b="1" u="sng" dirty="0" smtClean="0">
                <a:solidFill>
                  <a:schemeClr val="bg2">
                    <a:lumMod val="25000"/>
                  </a:schemeClr>
                </a:solidFill>
              </a:rPr>
              <a:t>вопрос</a:t>
            </a:r>
            <a:r>
              <a:rPr lang="ru-RU" sz="2800" b="1" u="sng" dirty="0" smtClean="0">
                <a:solidFill>
                  <a:schemeClr val="bg2">
                    <a:lumMod val="25000"/>
                  </a:schemeClr>
                </a:solidFill>
              </a:rPr>
              <a:t>:</a:t>
            </a:r>
          </a:p>
          <a:p>
            <a:pPr algn="ctr">
              <a:buNone/>
            </a:pPr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  <a:t>Что обозначает слово «гипотеза» в математике?</a:t>
            </a:r>
            <a:endParaRPr lang="ru-RU" sz="32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7467600" cy="177485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 smtClean="0"/>
              <a:t>I</a:t>
            </a:r>
            <a:r>
              <a:rPr lang="ru-RU" sz="4400" b="1" dirty="0" smtClean="0"/>
              <a:t>. Устная работа</a:t>
            </a:r>
            <a:br>
              <a:rPr lang="ru-RU" sz="4400" b="1" dirty="0" smtClean="0"/>
            </a:br>
            <a:r>
              <a:rPr lang="ru-RU" sz="2700" b="1" dirty="0" smtClean="0"/>
              <a:t>(подготовительный этап, перед выполнением исследовательской работы)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285992"/>
            <a:ext cx="7467600" cy="418796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2600" b="1" u="sng" dirty="0" smtClean="0">
                <a:solidFill>
                  <a:schemeClr val="tx2">
                    <a:lumMod val="50000"/>
                  </a:schemeClr>
                </a:solidFill>
              </a:rPr>
              <a:t>Ответ на 1 вопрос:</a:t>
            </a:r>
            <a:endParaRPr lang="en-US" sz="2600" b="1" u="sng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buNone/>
            </a:pPr>
            <a:endParaRPr lang="en-US" sz="2800" b="1" u="sng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None/>
            </a:pPr>
            <a:r>
              <a:rPr lang="ru-RU" b="1" dirty="0" err="1" smtClean="0">
                <a:solidFill>
                  <a:schemeClr val="bg2">
                    <a:lumMod val="25000"/>
                  </a:schemeClr>
                </a:solidFill>
              </a:rPr>
              <a:t>Гипо́теза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 (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др.-греч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. 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ὑπόθεσις 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— предположение; от 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ὑπό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 — снизу, под + 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θέσις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 — тезис) — предположение или догадка; утверждение, предполагающее доказательство, в отличие от аксиом, постулатов, не требующих доказательств </a:t>
            </a:r>
            <a:endParaRPr lang="ru-RU" b="1" u="sng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285992"/>
            <a:ext cx="7467600" cy="41879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600" b="1" u="sng" dirty="0" smtClean="0">
                <a:solidFill>
                  <a:schemeClr val="bg2">
                    <a:lumMod val="25000"/>
                  </a:schemeClr>
                </a:solidFill>
              </a:rPr>
              <a:t>2 </a:t>
            </a:r>
            <a:r>
              <a:rPr lang="ru-RU" b="1" u="sng" dirty="0" smtClean="0">
                <a:solidFill>
                  <a:schemeClr val="bg2">
                    <a:lumMod val="25000"/>
                  </a:schemeClr>
                </a:solidFill>
              </a:rPr>
              <a:t>вопрос</a:t>
            </a:r>
            <a:r>
              <a:rPr lang="ru-RU" sz="2600" b="1" u="sng" dirty="0" smtClean="0">
                <a:solidFill>
                  <a:schemeClr val="bg2">
                    <a:lumMod val="25000"/>
                  </a:schemeClr>
                </a:solidFill>
              </a:rPr>
              <a:t>:</a:t>
            </a:r>
          </a:p>
          <a:p>
            <a:endParaRPr lang="ru-RU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just"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В данных формулах назвать независимою и зависимую переменные:</a:t>
            </a:r>
          </a:p>
          <a:p>
            <a:pPr algn="just"/>
            <a:endParaRPr lang="ru-RU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just"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1)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S=a², S –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площадь квадрата,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a –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сторона квадрата</a:t>
            </a:r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just"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2)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S=50t, S –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путь,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t –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время,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V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=50 км/ч</a:t>
            </a:r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 smtClean="0"/>
              <a:t>I</a:t>
            </a:r>
            <a:r>
              <a:rPr lang="ru-RU" sz="4400" b="1" dirty="0" smtClean="0"/>
              <a:t>. Устная работа</a:t>
            </a:r>
            <a:br>
              <a:rPr lang="ru-RU" sz="4400" b="1" dirty="0" smtClean="0"/>
            </a:br>
            <a:r>
              <a:rPr lang="ru-RU" sz="2700" b="1" dirty="0" smtClean="0"/>
              <a:t>(подготовительный этап, перед выполнением исследовательской работы)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000240"/>
            <a:ext cx="7467600" cy="44737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u="sng" dirty="0" smtClean="0">
                <a:solidFill>
                  <a:schemeClr val="bg2">
                    <a:lumMod val="25000"/>
                  </a:schemeClr>
                </a:solidFill>
              </a:rPr>
              <a:t>Ответ на 2 вопрос:</a:t>
            </a:r>
          </a:p>
          <a:p>
            <a:pPr algn="ctr">
              <a:buNone/>
            </a:pPr>
            <a:endParaRPr lang="ru-RU" b="1" u="sng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457200" indent="-457200" algn="just"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1) а – независимая переменная,</a:t>
            </a:r>
          </a:p>
          <a:p>
            <a:pPr marL="457200" indent="-457200" algn="just">
              <a:buNone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S –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зависимая переменная</a:t>
            </a:r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457200" indent="-457200" algn="just">
              <a:buNone/>
            </a:pPr>
            <a:endParaRPr lang="ru-RU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457200" indent="-457200" algn="just"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2)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t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– независимая переменная,</a:t>
            </a:r>
          </a:p>
          <a:p>
            <a:pPr marL="457200" indent="-457200" algn="just">
              <a:buNone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S –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зависимая переменная</a:t>
            </a:r>
          </a:p>
          <a:p>
            <a:pPr marL="457200" indent="-457200" algn="ctr">
              <a:buNone/>
            </a:pPr>
            <a:endParaRPr lang="ru-RU" b="1" u="sng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457200" indent="-457200" algn="ctr">
              <a:buAutoNum type="arabicParenR"/>
            </a:pPr>
            <a:endParaRPr lang="ru-RU" b="1" u="sng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 smtClean="0"/>
              <a:t>I</a:t>
            </a:r>
            <a:r>
              <a:rPr lang="ru-RU" sz="4400" b="1" dirty="0" smtClean="0"/>
              <a:t>. Устная работа</a:t>
            </a:r>
            <a:br>
              <a:rPr lang="ru-RU" sz="4400" b="1" dirty="0" smtClean="0"/>
            </a:br>
            <a:r>
              <a:rPr lang="ru-RU" sz="2700" b="1" dirty="0" smtClean="0"/>
              <a:t>(подготовительный этап, перед выполнением исследовательской работы)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2000240"/>
            <a:ext cx="7467600" cy="4473712"/>
          </a:xfrm>
        </p:spPr>
        <p:txBody>
          <a:bodyPr/>
          <a:lstStyle/>
          <a:p>
            <a:pPr algn="ctr">
              <a:buNone/>
            </a:pPr>
            <a:endParaRPr lang="en-US" b="1" u="sng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>
              <a:buNone/>
            </a:pPr>
            <a:r>
              <a:rPr lang="ru-RU" b="1" u="sng" dirty="0" smtClean="0">
                <a:solidFill>
                  <a:schemeClr val="bg2">
                    <a:lumMod val="25000"/>
                  </a:schemeClr>
                </a:solidFill>
              </a:rPr>
              <a:t>3 вопрос:</a:t>
            </a:r>
            <a:endParaRPr lang="en-US" b="1" u="sng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>
              <a:buNone/>
            </a:pPr>
            <a:endParaRPr lang="ru-RU" b="1" u="sng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>
              <a:buNone/>
            </a:pP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Что такое область определения функции?</a:t>
            </a:r>
            <a:endParaRPr lang="ru-RU" sz="3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 smtClean="0"/>
              <a:t>I</a:t>
            </a:r>
            <a:r>
              <a:rPr lang="ru-RU" sz="4400" b="1" dirty="0" smtClean="0"/>
              <a:t>. Устная работа</a:t>
            </a:r>
            <a:br>
              <a:rPr lang="ru-RU" sz="4400" b="1" dirty="0" smtClean="0"/>
            </a:br>
            <a:r>
              <a:rPr lang="ru-RU" sz="2700" b="1" dirty="0" smtClean="0"/>
              <a:t>(подготовительный этап, перед выполнением исследовательской работы)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en-US" b="1" u="sng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>
              <a:buNone/>
            </a:pPr>
            <a:r>
              <a:rPr lang="ru-RU" b="1" u="sng" dirty="0" smtClean="0">
                <a:solidFill>
                  <a:schemeClr val="bg2">
                    <a:lumMod val="25000"/>
                  </a:schemeClr>
                </a:solidFill>
              </a:rPr>
              <a:t>Ответ на 3 вопрос:</a:t>
            </a:r>
            <a:endParaRPr lang="en-US" b="1" u="sng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>
              <a:buNone/>
            </a:pPr>
            <a:endParaRPr lang="en-US" b="1" u="sng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just">
              <a:buNone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Все значения, которые принимает независимая переменная, образуют область определения функции</a:t>
            </a:r>
            <a:endParaRPr lang="ru-RU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 smtClean="0"/>
              <a:t>I</a:t>
            </a:r>
            <a:r>
              <a:rPr lang="ru-RU" sz="4400" b="1" dirty="0" smtClean="0"/>
              <a:t>. Устная работа</a:t>
            </a:r>
            <a:br>
              <a:rPr lang="ru-RU" sz="4400" b="1" dirty="0" smtClean="0"/>
            </a:br>
            <a:r>
              <a:rPr lang="ru-RU" sz="2700" b="1" dirty="0" smtClean="0"/>
              <a:t>(подготовительный этап, перед выполнением исследовательской работы)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b="1" dirty="0" smtClean="0"/>
              <a:t>II.</a:t>
            </a:r>
            <a:r>
              <a:rPr lang="ru-RU" sz="3600" b="1" dirty="0" smtClean="0"/>
              <a:t> Исследовательская работа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Тема исследовательской работы: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«Исследование площади прямоугольника данного периметра».</a:t>
            </a: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Дано: периметр прямоугольника 24 см, а его одна из сторон  </a:t>
            </a:r>
            <a:r>
              <a:rPr lang="ru-RU" b="1" i="1" dirty="0" err="1" smtClean="0">
                <a:solidFill>
                  <a:schemeClr val="bg2">
                    <a:lumMod val="25000"/>
                  </a:schemeClr>
                </a:solidFill>
              </a:rPr>
              <a:t>х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см.</a:t>
            </a: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Выполнить: задать формулой зависимость площади 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S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(см²) прямоугольника от</a:t>
            </a:r>
            <a:r>
              <a:rPr lang="ru-RU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х</a:t>
            </a:r>
            <a:r>
              <a:rPr lang="ru-RU" i="1" dirty="0" smtClean="0">
                <a:solidFill>
                  <a:schemeClr val="bg2">
                    <a:lumMod val="25000"/>
                  </a:schemeClr>
                </a:solidFill>
              </a:rPr>
              <a:t>. </a:t>
            </a: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Заполнить таблицу:</a:t>
            </a:r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5143512"/>
          <a:ext cx="7500992" cy="928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812"/>
                <a:gridCol w="468812"/>
                <a:gridCol w="468812"/>
                <a:gridCol w="468812"/>
                <a:gridCol w="468812"/>
                <a:gridCol w="468812"/>
                <a:gridCol w="468812"/>
                <a:gridCol w="468812"/>
                <a:gridCol w="468812"/>
                <a:gridCol w="468812"/>
                <a:gridCol w="468812"/>
                <a:gridCol w="468812"/>
                <a:gridCol w="468812"/>
                <a:gridCol w="468812"/>
                <a:gridCol w="468812"/>
                <a:gridCol w="468812"/>
              </a:tblGrid>
              <a:tr h="464347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 smtClean="0"/>
                        <a:t>x</a:t>
                      </a:r>
                      <a:endParaRPr lang="ru-RU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5,8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5,9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</a:t>
                      </a:r>
                      <a:endParaRPr lang="ru-RU" sz="1400" dirty="0"/>
                    </a:p>
                  </a:txBody>
                  <a:tcPr/>
                </a:tc>
              </a:tr>
              <a:tr h="46434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S</a:t>
                      </a:r>
                      <a:endParaRPr lang="ru-RU" sz="14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133</TotalTime>
  <Words>372</Words>
  <Application>Microsoft Office PowerPoint</Application>
  <PresentationFormat>Экран (4:3)</PresentationFormat>
  <Paragraphs>83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Урок-презентация  Тема: «Функция»</vt:lpstr>
      <vt:lpstr>Слайд 2</vt:lpstr>
      <vt:lpstr>I. Устная работа (подготовительный этап, перед выполнением исследовательской работы) </vt:lpstr>
      <vt:lpstr>I. Устная работа (подготовительный этап, перед выполнением исследовательской работы)</vt:lpstr>
      <vt:lpstr>I. Устная работа (подготовительный этап, перед выполнением исследовательской работы)</vt:lpstr>
      <vt:lpstr>I. Устная работа (подготовительный этап, перед выполнением исследовательской работы)</vt:lpstr>
      <vt:lpstr>I. Устная работа (подготовительный этап, перед выполнением исследовательской работы)</vt:lpstr>
      <vt:lpstr>I. Устная работа (подготовительный этап, перед выполнением исследовательской работы)</vt:lpstr>
      <vt:lpstr>II. Исследовательская работа</vt:lpstr>
      <vt:lpstr>II. Исследовательская работа</vt:lpstr>
      <vt:lpstr>II. Исследовательская работа</vt:lpstr>
      <vt:lpstr>III. Домашнее задание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Урок-презентация  Тема: Функция</dc:title>
  <dc:creator>Ксения</dc:creator>
  <cp:lastModifiedBy>Ксюша</cp:lastModifiedBy>
  <cp:revision>13</cp:revision>
  <dcterms:created xsi:type="dcterms:W3CDTF">2014-09-21T09:51:15Z</dcterms:created>
  <dcterms:modified xsi:type="dcterms:W3CDTF">2019-03-28T19:07:56Z</dcterms:modified>
</cp:coreProperties>
</file>